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927" r:id="rId2"/>
    <p:sldId id="1136" r:id="rId3"/>
    <p:sldId id="1123" r:id="rId4"/>
    <p:sldId id="1138" r:id="rId5"/>
    <p:sldId id="1119" r:id="rId6"/>
    <p:sldId id="1120" r:id="rId7"/>
    <p:sldId id="1121" r:id="rId8"/>
    <p:sldId id="1122" r:id="rId9"/>
    <p:sldId id="1134" r:id="rId10"/>
    <p:sldId id="1013" r:id="rId11"/>
    <p:sldId id="1025" r:id="rId12"/>
    <p:sldId id="1026" r:id="rId13"/>
    <p:sldId id="1027" r:id="rId14"/>
    <p:sldId id="1139" r:id="rId15"/>
    <p:sldId id="1140" r:id="rId16"/>
    <p:sldId id="1017" r:id="rId17"/>
    <p:sldId id="1141" r:id="rId18"/>
    <p:sldId id="1129" r:id="rId19"/>
    <p:sldId id="1147" r:id="rId20"/>
    <p:sldId id="1142" r:id="rId21"/>
    <p:sldId id="1143" r:id="rId22"/>
    <p:sldId id="1144" r:id="rId23"/>
    <p:sldId id="1148" r:id="rId24"/>
    <p:sldId id="1146" r:id="rId25"/>
    <p:sldId id="1161" r:id="rId26"/>
    <p:sldId id="1149" r:id="rId27"/>
    <p:sldId id="1150" r:id="rId28"/>
    <p:sldId id="1160" r:id="rId29"/>
    <p:sldId id="1152" r:id="rId30"/>
    <p:sldId id="1159" r:id="rId31"/>
    <p:sldId id="1151" r:id="rId32"/>
    <p:sldId id="1158" r:id="rId33"/>
    <p:sldId id="1154" r:id="rId34"/>
    <p:sldId id="1155" r:id="rId35"/>
    <p:sldId id="1156" r:id="rId36"/>
    <p:sldId id="1127" r:id="rId37"/>
    <p:sldId id="1125" r:id="rId38"/>
    <p:sldId id="1126" r:id="rId39"/>
    <p:sldId id="1135" r:id="rId40"/>
  </p:sldIdLst>
  <p:sldSz cx="12192000" cy="6858000"/>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nah Lindelof" initials="HL" lastIdx="0" clrIdx="0"/>
  <p:cmAuthor id="1" name="Meghan McNulty" initials="MM" lastIdx="1" clrIdx="1"/>
  <p:cmAuthor id="2" name="Meghan McNulty" initials="MM [2]" lastIdx="1" clrIdx="2"/>
  <p:cmAuthor id="3" name="Rajeev Bhatia" initials="RB" lastIdx="4" clrIdx="3">
    <p:extLst>
      <p:ext uri="{19B8F6BF-5375-455C-9EA6-DF929625EA0E}">
        <p15:presenceInfo xmlns:p15="http://schemas.microsoft.com/office/powerpoint/2012/main" userId="6b8619c80e84a9a3" providerId="Windows Live"/>
      </p:ext>
    </p:extLst>
  </p:cmAuthor>
  <p:cmAuthor id="4" name="Brendan Hurley" initials="BH" lastIdx="2" clrIdx="4">
    <p:extLst>
      <p:ext uri="{19B8F6BF-5375-455C-9EA6-DF929625EA0E}">
        <p15:presenceInfo xmlns:p15="http://schemas.microsoft.com/office/powerpoint/2012/main" userId="26ea3cb45fd6ee1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101D"/>
    <a:srgbClr val="30639E"/>
    <a:srgbClr val="3292C4"/>
    <a:srgbClr val="007DC3"/>
    <a:srgbClr val="EFBF60"/>
    <a:srgbClr val="FFCC66"/>
    <a:srgbClr val="90AE69"/>
    <a:srgbClr val="99AE53"/>
    <a:srgbClr val="D9FAA5"/>
    <a:srgbClr val="459F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82313"/>
  </p:normalViewPr>
  <p:slideViewPr>
    <p:cSldViewPr snapToGrid="0">
      <p:cViewPr varScale="1">
        <p:scale>
          <a:sx n="67" d="100"/>
          <a:sy n="67" d="100"/>
        </p:scale>
        <p:origin x="470" y="96"/>
      </p:cViewPr>
      <p:guideLst>
        <p:guide orient="horz" pos="1152"/>
        <p:guide pos="3840"/>
      </p:guideLst>
    </p:cSldViewPr>
  </p:slideViewPr>
  <p:notesTextViewPr>
    <p:cViewPr>
      <p:scale>
        <a:sx n="1" d="1"/>
        <a:sy n="1" d="1"/>
      </p:scale>
      <p:origin x="0" y="0"/>
    </p:cViewPr>
  </p:notesTextViewPr>
  <p:sorterViewPr>
    <p:cViewPr varScale="1">
      <p:scale>
        <a:sx n="1" d="1"/>
        <a:sy n="1" d="1"/>
      </p:scale>
      <p:origin x="0" y="-1315"/>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5E7230F7-E544-499A-A40E-EF3EDA3CC002}" type="datetimeFigureOut">
              <a:rPr lang="en-US" smtClean="0"/>
              <a:t>7/23/2020</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C0488483-AF9E-42B1-AEE2-8470ED4559B6}" type="slidenum">
              <a:rPr lang="en-US" smtClean="0"/>
              <a:t>‹#›</a:t>
            </a:fld>
            <a:endParaRPr lang="en-US"/>
          </a:p>
        </p:txBody>
      </p:sp>
    </p:spTree>
    <p:extLst>
      <p:ext uri="{BB962C8B-B14F-4D97-AF65-F5344CB8AC3E}">
        <p14:creationId xmlns:p14="http://schemas.microsoft.com/office/powerpoint/2010/main" val="2624068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3F3D4467-B31C-4FB3-B133-294A0A0FAE44}" type="datetimeFigureOut">
              <a:rPr lang="en-US" smtClean="0"/>
              <a:t>7/23/2020</a:t>
            </a:fld>
            <a:endParaRPr lang="en-US"/>
          </a:p>
        </p:txBody>
      </p:sp>
      <p:sp>
        <p:nvSpPr>
          <p:cNvPr id="4" name="Slide Image Placeholder 3"/>
          <p:cNvSpPr>
            <a:spLocks noGrp="1" noRot="1" noChangeAspect="1"/>
          </p:cNvSpPr>
          <p:nvPr>
            <p:ph type="sldImg" idx="2"/>
          </p:nvPr>
        </p:nvSpPr>
        <p:spPr>
          <a:xfrm>
            <a:off x="393700" y="692150"/>
            <a:ext cx="61468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E0425E82-9FC3-49E1-A0B5-C6F01949AA57}" type="slidenum">
              <a:rPr lang="en-US" smtClean="0"/>
              <a:t>‹#›</a:t>
            </a:fld>
            <a:endParaRPr lang="en-US"/>
          </a:p>
        </p:txBody>
      </p:sp>
    </p:spTree>
    <p:extLst>
      <p:ext uri="{BB962C8B-B14F-4D97-AF65-F5344CB8AC3E}">
        <p14:creationId xmlns:p14="http://schemas.microsoft.com/office/powerpoint/2010/main" val="3181841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425E82-9FC3-49E1-A0B5-C6F01949AA57}" type="slidenum">
              <a:rPr lang="en-US" smtClean="0"/>
              <a:t>1</a:t>
            </a:fld>
            <a:endParaRPr lang="en-US"/>
          </a:p>
        </p:txBody>
      </p:sp>
    </p:spTree>
    <p:extLst>
      <p:ext uri="{BB962C8B-B14F-4D97-AF65-F5344CB8AC3E}">
        <p14:creationId xmlns:p14="http://schemas.microsoft.com/office/powerpoint/2010/main" val="1967651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total of 1,210 persons completed the survey – 936 in the English survey and 274 in the Spanish survey. Forty-seven percent of respondents identified themselves as residents, 24 percent as employed, and 24 percent as both residents and employed in the city. Of those who live in Napa, one third of respondents have lived in the city for over 20 years, 27 percent between 10-20 years, and 36 percent between one and 10 years (Figure 2). The largest age cohort of participants was 45 to 64 years; when compared to the age demographics of the City of Napa, both the 45 to 64 and 65 years and older age groups had proportionally 12 percent more responses than the city’s actual age distribution (Figure 3). Fifty-four percent of respondents identified as female, while 25 percent identified as male, 21 percent did not give a response. </a:t>
            </a:r>
            <a:endParaRPr lang="en-US" dirty="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E0425E82-9FC3-49E1-A0B5-C6F01949AA57}" type="slidenum">
              <a:rPr lang="en-US" smtClean="0"/>
              <a:t>9</a:t>
            </a:fld>
            <a:endParaRPr lang="en-US"/>
          </a:p>
        </p:txBody>
      </p:sp>
    </p:spTree>
    <p:extLst>
      <p:ext uri="{BB962C8B-B14F-4D97-AF65-F5344CB8AC3E}">
        <p14:creationId xmlns:p14="http://schemas.microsoft.com/office/powerpoint/2010/main" val="78845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5513">
              <a:defRPr sz="2400">
                <a:solidFill>
                  <a:srgbClr val="FFFFFF"/>
                </a:solidFill>
                <a:latin typeface="Verdana" charset="0"/>
                <a:ea typeface="ＭＳ Ｐゴシック" charset="0"/>
                <a:cs typeface="ＭＳ Ｐゴシック" charset="0"/>
              </a:defRPr>
            </a:lvl1pPr>
            <a:lvl2pPr marL="37931725" indent="-37474525" defTabSz="925513">
              <a:defRPr sz="2400">
                <a:solidFill>
                  <a:srgbClr val="FFFFFF"/>
                </a:solidFill>
                <a:latin typeface="Verdana" charset="0"/>
                <a:ea typeface="ＭＳ Ｐゴシック" charset="0"/>
              </a:defRPr>
            </a:lvl2pPr>
            <a:lvl3pPr>
              <a:defRPr sz="2400">
                <a:solidFill>
                  <a:srgbClr val="FFFFFF"/>
                </a:solidFill>
                <a:latin typeface="Verdana" charset="0"/>
                <a:ea typeface="ＭＳ Ｐゴシック" charset="0"/>
              </a:defRPr>
            </a:lvl3pPr>
            <a:lvl4pPr>
              <a:defRPr sz="2400">
                <a:solidFill>
                  <a:srgbClr val="FFFFFF"/>
                </a:solidFill>
                <a:latin typeface="Verdana" charset="0"/>
                <a:ea typeface="ＭＳ Ｐゴシック" charset="0"/>
              </a:defRPr>
            </a:lvl4pPr>
            <a:lvl5pPr>
              <a:defRPr sz="2400">
                <a:solidFill>
                  <a:srgbClr val="FFFFFF"/>
                </a:solidFill>
                <a:latin typeface="Verdana" charset="0"/>
                <a:ea typeface="ＭＳ Ｐゴシック" charset="0"/>
              </a:defRPr>
            </a:lvl5pPr>
            <a:lvl6pPr marL="457200" eaLnBrk="0" fontAlgn="base" hangingPunct="0">
              <a:spcBef>
                <a:spcPct val="0"/>
              </a:spcBef>
              <a:spcAft>
                <a:spcPct val="0"/>
              </a:spcAft>
              <a:defRPr sz="2400">
                <a:solidFill>
                  <a:srgbClr val="FFFFFF"/>
                </a:solidFill>
                <a:latin typeface="Verdana" charset="0"/>
                <a:ea typeface="ＭＳ Ｐゴシック" charset="0"/>
              </a:defRPr>
            </a:lvl6pPr>
            <a:lvl7pPr marL="914400" eaLnBrk="0" fontAlgn="base" hangingPunct="0">
              <a:spcBef>
                <a:spcPct val="0"/>
              </a:spcBef>
              <a:spcAft>
                <a:spcPct val="0"/>
              </a:spcAft>
              <a:defRPr sz="2400">
                <a:solidFill>
                  <a:srgbClr val="FFFFFF"/>
                </a:solidFill>
                <a:latin typeface="Verdana" charset="0"/>
                <a:ea typeface="ＭＳ Ｐゴシック" charset="0"/>
              </a:defRPr>
            </a:lvl7pPr>
            <a:lvl8pPr marL="1371600" eaLnBrk="0" fontAlgn="base" hangingPunct="0">
              <a:spcBef>
                <a:spcPct val="0"/>
              </a:spcBef>
              <a:spcAft>
                <a:spcPct val="0"/>
              </a:spcAft>
              <a:defRPr sz="2400">
                <a:solidFill>
                  <a:srgbClr val="FFFFFF"/>
                </a:solidFill>
                <a:latin typeface="Verdana" charset="0"/>
                <a:ea typeface="ＭＳ Ｐゴシック" charset="0"/>
              </a:defRPr>
            </a:lvl8pPr>
            <a:lvl9pPr marL="1828800" eaLnBrk="0" fontAlgn="base" hangingPunct="0">
              <a:spcBef>
                <a:spcPct val="0"/>
              </a:spcBef>
              <a:spcAft>
                <a:spcPct val="0"/>
              </a:spcAft>
              <a:defRPr sz="2400">
                <a:solidFill>
                  <a:srgbClr val="FFFFFF"/>
                </a:solidFill>
                <a:latin typeface="Verdana" charset="0"/>
                <a:ea typeface="ＭＳ Ｐゴシック" charset="0"/>
              </a:defRPr>
            </a:lvl9pPr>
          </a:lstStyle>
          <a:p>
            <a:fld id="{DEC94266-C46E-D948-A6AB-A2C1052791CC}" type="slidenum">
              <a:rPr lang="en-US" sz="1200">
                <a:latin typeface="Times New Roman" charset="0"/>
              </a:rPr>
              <a:pPr/>
              <a:t>10</a:t>
            </a:fld>
            <a:endParaRPr lang="en-US" sz="1200">
              <a:latin typeface="Times New Roman" charset="0"/>
            </a:endParaRPr>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 total of 1,210 persons completed the survey – 936 in the English survey and 274 in the Spanish survey. Forty-seven percent of respondents identified themselves as residents, 24 percent as employed, and 24 percent as both residents and employed in the city (Figure 1). Of those who live in Napa, one third of respondents have lived in the city for over 20 years, 27 percent between 10-20 years, and 36 percent between one and 10 years (Figure 2). The largest age cohort of participants was 45 to 64 years; when compared to the age demographics of the City of Napa, both the 45 to 64 and 65 years and older age groups had proportionally 12 percent more responses than the city’s actual age distribution (Figure 3). Fifty-four percent of respondents identified as female, while 25 percent identified as male, 21 percent did not give a response.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565749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5513">
              <a:defRPr sz="2400">
                <a:solidFill>
                  <a:srgbClr val="FFFFFF"/>
                </a:solidFill>
                <a:latin typeface="Verdana" charset="0"/>
                <a:ea typeface="ＭＳ Ｐゴシック" charset="0"/>
                <a:cs typeface="ＭＳ Ｐゴシック" charset="0"/>
              </a:defRPr>
            </a:lvl1pPr>
            <a:lvl2pPr marL="37931725" indent="-37474525" defTabSz="925513">
              <a:defRPr sz="2400">
                <a:solidFill>
                  <a:srgbClr val="FFFFFF"/>
                </a:solidFill>
                <a:latin typeface="Verdana" charset="0"/>
                <a:ea typeface="ＭＳ Ｐゴシック" charset="0"/>
              </a:defRPr>
            </a:lvl2pPr>
            <a:lvl3pPr>
              <a:defRPr sz="2400">
                <a:solidFill>
                  <a:srgbClr val="FFFFFF"/>
                </a:solidFill>
                <a:latin typeface="Verdana" charset="0"/>
                <a:ea typeface="ＭＳ Ｐゴシック" charset="0"/>
              </a:defRPr>
            </a:lvl3pPr>
            <a:lvl4pPr>
              <a:defRPr sz="2400">
                <a:solidFill>
                  <a:srgbClr val="FFFFFF"/>
                </a:solidFill>
                <a:latin typeface="Verdana" charset="0"/>
                <a:ea typeface="ＭＳ Ｐゴシック" charset="0"/>
              </a:defRPr>
            </a:lvl4pPr>
            <a:lvl5pPr>
              <a:defRPr sz="2400">
                <a:solidFill>
                  <a:srgbClr val="FFFFFF"/>
                </a:solidFill>
                <a:latin typeface="Verdana" charset="0"/>
                <a:ea typeface="ＭＳ Ｐゴシック" charset="0"/>
              </a:defRPr>
            </a:lvl5pPr>
            <a:lvl6pPr marL="457200" eaLnBrk="0" fontAlgn="base" hangingPunct="0">
              <a:spcBef>
                <a:spcPct val="0"/>
              </a:spcBef>
              <a:spcAft>
                <a:spcPct val="0"/>
              </a:spcAft>
              <a:defRPr sz="2400">
                <a:solidFill>
                  <a:srgbClr val="FFFFFF"/>
                </a:solidFill>
                <a:latin typeface="Verdana" charset="0"/>
                <a:ea typeface="ＭＳ Ｐゴシック" charset="0"/>
              </a:defRPr>
            </a:lvl6pPr>
            <a:lvl7pPr marL="914400" eaLnBrk="0" fontAlgn="base" hangingPunct="0">
              <a:spcBef>
                <a:spcPct val="0"/>
              </a:spcBef>
              <a:spcAft>
                <a:spcPct val="0"/>
              </a:spcAft>
              <a:defRPr sz="2400">
                <a:solidFill>
                  <a:srgbClr val="FFFFFF"/>
                </a:solidFill>
                <a:latin typeface="Verdana" charset="0"/>
                <a:ea typeface="ＭＳ Ｐゴシック" charset="0"/>
              </a:defRPr>
            </a:lvl7pPr>
            <a:lvl8pPr marL="1371600" eaLnBrk="0" fontAlgn="base" hangingPunct="0">
              <a:spcBef>
                <a:spcPct val="0"/>
              </a:spcBef>
              <a:spcAft>
                <a:spcPct val="0"/>
              </a:spcAft>
              <a:defRPr sz="2400">
                <a:solidFill>
                  <a:srgbClr val="FFFFFF"/>
                </a:solidFill>
                <a:latin typeface="Verdana" charset="0"/>
                <a:ea typeface="ＭＳ Ｐゴシック" charset="0"/>
              </a:defRPr>
            </a:lvl8pPr>
            <a:lvl9pPr marL="1828800" eaLnBrk="0" fontAlgn="base" hangingPunct="0">
              <a:spcBef>
                <a:spcPct val="0"/>
              </a:spcBef>
              <a:spcAft>
                <a:spcPct val="0"/>
              </a:spcAft>
              <a:defRPr sz="2400">
                <a:solidFill>
                  <a:srgbClr val="FFFFFF"/>
                </a:solidFill>
                <a:latin typeface="Verdana" charset="0"/>
                <a:ea typeface="ＭＳ Ｐゴシック" charset="0"/>
              </a:defRPr>
            </a:lvl9pPr>
          </a:lstStyle>
          <a:p>
            <a:fld id="{DEC94266-C46E-D948-A6AB-A2C1052791CC}" type="slidenum">
              <a:rPr lang="en-US" sz="1200">
                <a:latin typeface="Times New Roman" charset="0"/>
              </a:rPr>
              <a:pPr/>
              <a:t>11</a:t>
            </a:fld>
            <a:endParaRPr lang="en-US" sz="1200">
              <a:latin typeface="Times New Roman" charset="0"/>
            </a:endParaRPr>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 total of 1,210 persons completed the survey – 936 in the English survey and 274 in the Spanish survey. Forty-seven percent of respondents identified themselves as residents, 24 percent as employed, and 24 percent as both residents and employed in the city (Figure 1). Of those who live in Napa, one third of respondents have lived in the city for over 20 years, 27 percent between 10-20 years, and 36 percent between one and 10 years (Figure 2). The largest age cohort of participants was 45 to 64 years; when compared to the age demographics of the City of Napa, both the 45 to 64 and 65 years and older age groups had proportionally 12 percent more responses than the city’s actual age distribution (Figure 3). Fifty-four percent of respondents identified as female, while 25 percent identified as male, 21 percent did not give a response.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055352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5513">
              <a:defRPr sz="2400">
                <a:solidFill>
                  <a:srgbClr val="FFFFFF"/>
                </a:solidFill>
                <a:latin typeface="Verdana" charset="0"/>
                <a:ea typeface="ＭＳ Ｐゴシック" charset="0"/>
                <a:cs typeface="ＭＳ Ｐゴシック" charset="0"/>
              </a:defRPr>
            </a:lvl1pPr>
            <a:lvl2pPr marL="37931725" indent="-37474525" defTabSz="925513">
              <a:defRPr sz="2400">
                <a:solidFill>
                  <a:srgbClr val="FFFFFF"/>
                </a:solidFill>
                <a:latin typeface="Verdana" charset="0"/>
                <a:ea typeface="ＭＳ Ｐゴシック" charset="0"/>
              </a:defRPr>
            </a:lvl2pPr>
            <a:lvl3pPr>
              <a:defRPr sz="2400">
                <a:solidFill>
                  <a:srgbClr val="FFFFFF"/>
                </a:solidFill>
                <a:latin typeface="Verdana" charset="0"/>
                <a:ea typeface="ＭＳ Ｐゴシック" charset="0"/>
              </a:defRPr>
            </a:lvl3pPr>
            <a:lvl4pPr>
              <a:defRPr sz="2400">
                <a:solidFill>
                  <a:srgbClr val="FFFFFF"/>
                </a:solidFill>
                <a:latin typeface="Verdana" charset="0"/>
                <a:ea typeface="ＭＳ Ｐゴシック" charset="0"/>
              </a:defRPr>
            </a:lvl4pPr>
            <a:lvl5pPr>
              <a:defRPr sz="2400">
                <a:solidFill>
                  <a:srgbClr val="FFFFFF"/>
                </a:solidFill>
                <a:latin typeface="Verdana" charset="0"/>
                <a:ea typeface="ＭＳ Ｐゴシック" charset="0"/>
              </a:defRPr>
            </a:lvl5pPr>
            <a:lvl6pPr marL="457200" eaLnBrk="0" fontAlgn="base" hangingPunct="0">
              <a:spcBef>
                <a:spcPct val="0"/>
              </a:spcBef>
              <a:spcAft>
                <a:spcPct val="0"/>
              </a:spcAft>
              <a:defRPr sz="2400">
                <a:solidFill>
                  <a:srgbClr val="FFFFFF"/>
                </a:solidFill>
                <a:latin typeface="Verdana" charset="0"/>
                <a:ea typeface="ＭＳ Ｐゴシック" charset="0"/>
              </a:defRPr>
            </a:lvl6pPr>
            <a:lvl7pPr marL="914400" eaLnBrk="0" fontAlgn="base" hangingPunct="0">
              <a:spcBef>
                <a:spcPct val="0"/>
              </a:spcBef>
              <a:spcAft>
                <a:spcPct val="0"/>
              </a:spcAft>
              <a:defRPr sz="2400">
                <a:solidFill>
                  <a:srgbClr val="FFFFFF"/>
                </a:solidFill>
                <a:latin typeface="Verdana" charset="0"/>
                <a:ea typeface="ＭＳ Ｐゴシック" charset="0"/>
              </a:defRPr>
            </a:lvl7pPr>
            <a:lvl8pPr marL="1371600" eaLnBrk="0" fontAlgn="base" hangingPunct="0">
              <a:spcBef>
                <a:spcPct val="0"/>
              </a:spcBef>
              <a:spcAft>
                <a:spcPct val="0"/>
              </a:spcAft>
              <a:defRPr sz="2400">
                <a:solidFill>
                  <a:srgbClr val="FFFFFF"/>
                </a:solidFill>
                <a:latin typeface="Verdana" charset="0"/>
                <a:ea typeface="ＭＳ Ｐゴシック" charset="0"/>
              </a:defRPr>
            </a:lvl8pPr>
            <a:lvl9pPr marL="1828800" eaLnBrk="0" fontAlgn="base" hangingPunct="0">
              <a:spcBef>
                <a:spcPct val="0"/>
              </a:spcBef>
              <a:spcAft>
                <a:spcPct val="0"/>
              </a:spcAft>
              <a:defRPr sz="2400">
                <a:solidFill>
                  <a:srgbClr val="FFFFFF"/>
                </a:solidFill>
                <a:latin typeface="Verdana" charset="0"/>
                <a:ea typeface="ＭＳ Ｐゴシック" charset="0"/>
              </a:defRPr>
            </a:lvl9pPr>
          </a:lstStyle>
          <a:p>
            <a:fld id="{DEC94266-C46E-D948-A6AB-A2C1052791CC}" type="slidenum">
              <a:rPr lang="en-US" sz="1200">
                <a:latin typeface="Times New Roman" charset="0"/>
              </a:rPr>
              <a:pPr/>
              <a:t>12</a:t>
            </a:fld>
            <a:endParaRPr lang="en-US" sz="1200">
              <a:latin typeface="Times New Roman" charset="0"/>
            </a:endParaRPr>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 total of 1,210 persons completed the survey – 936 in the English survey and 274 in the Spanish survey. Forty-seven percent of respondents identified themselves as residents, 24 percent as employed, and 24 percent as both residents and employed in the city (Figure 1). Of those who live in Napa, one third of respondents have lived in the city for over 20 years, 27 percent between 10-20 years, and 36 percent between one and 10 years (Figure 2). The largest age cohort of participants was 45 to 64 years; when compared to the age demographics of the City of Napa, both the 45 to 64 and 65 years and older age groups had proportionally 12 percent more responses than the city’s actual age distribution (Figure 3). Fifty-four percent of respondents identified as female, while 25 percent identified as male, 21 percent did not give a response.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108373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5513">
              <a:defRPr sz="2400">
                <a:solidFill>
                  <a:srgbClr val="FFFFFF"/>
                </a:solidFill>
                <a:latin typeface="Verdana" charset="0"/>
                <a:ea typeface="ＭＳ Ｐゴシック" charset="0"/>
                <a:cs typeface="ＭＳ Ｐゴシック" charset="0"/>
              </a:defRPr>
            </a:lvl1pPr>
            <a:lvl2pPr marL="37931725" indent="-37474525" defTabSz="925513">
              <a:defRPr sz="2400">
                <a:solidFill>
                  <a:srgbClr val="FFFFFF"/>
                </a:solidFill>
                <a:latin typeface="Verdana" charset="0"/>
                <a:ea typeface="ＭＳ Ｐゴシック" charset="0"/>
              </a:defRPr>
            </a:lvl2pPr>
            <a:lvl3pPr>
              <a:defRPr sz="2400">
                <a:solidFill>
                  <a:srgbClr val="FFFFFF"/>
                </a:solidFill>
                <a:latin typeface="Verdana" charset="0"/>
                <a:ea typeface="ＭＳ Ｐゴシック" charset="0"/>
              </a:defRPr>
            </a:lvl3pPr>
            <a:lvl4pPr>
              <a:defRPr sz="2400">
                <a:solidFill>
                  <a:srgbClr val="FFFFFF"/>
                </a:solidFill>
                <a:latin typeface="Verdana" charset="0"/>
                <a:ea typeface="ＭＳ Ｐゴシック" charset="0"/>
              </a:defRPr>
            </a:lvl4pPr>
            <a:lvl5pPr>
              <a:defRPr sz="2400">
                <a:solidFill>
                  <a:srgbClr val="FFFFFF"/>
                </a:solidFill>
                <a:latin typeface="Verdana" charset="0"/>
                <a:ea typeface="ＭＳ Ｐゴシック" charset="0"/>
              </a:defRPr>
            </a:lvl5pPr>
            <a:lvl6pPr marL="457200" eaLnBrk="0" fontAlgn="base" hangingPunct="0">
              <a:spcBef>
                <a:spcPct val="0"/>
              </a:spcBef>
              <a:spcAft>
                <a:spcPct val="0"/>
              </a:spcAft>
              <a:defRPr sz="2400">
                <a:solidFill>
                  <a:srgbClr val="FFFFFF"/>
                </a:solidFill>
                <a:latin typeface="Verdana" charset="0"/>
                <a:ea typeface="ＭＳ Ｐゴシック" charset="0"/>
              </a:defRPr>
            </a:lvl6pPr>
            <a:lvl7pPr marL="914400" eaLnBrk="0" fontAlgn="base" hangingPunct="0">
              <a:spcBef>
                <a:spcPct val="0"/>
              </a:spcBef>
              <a:spcAft>
                <a:spcPct val="0"/>
              </a:spcAft>
              <a:defRPr sz="2400">
                <a:solidFill>
                  <a:srgbClr val="FFFFFF"/>
                </a:solidFill>
                <a:latin typeface="Verdana" charset="0"/>
                <a:ea typeface="ＭＳ Ｐゴシック" charset="0"/>
              </a:defRPr>
            </a:lvl7pPr>
            <a:lvl8pPr marL="1371600" eaLnBrk="0" fontAlgn="base" hangingPunct="0">
              <a:spcBef>
                <a:spcPct val="0"/>
              </a:spcBef>
              <a:spcAft>
                <a:spcPct val="0"/>
              </a:spcAft>
              <a:defRPr sz="2400">
                <a:solidFill>
                  <a:srgbClr val="FFFFFF"/>
                </a:solidFill>
                <a:latin typeface="Verdana" charset="0"/>
                <a:ea typeface="ＭＳ Ｐゴシック" charset="0"/>
              </a:defRPr>
            </a:lvl8pPr>
            <a:lvl9pPr marL="1828800" eaLnBrk="0" fontAlgn="base" hangingPunct="0">
              <a:spcBef>
                <a:spcPct val="0"/>
              </a:spcBef>
              <a:spcAft>
                <a:spcPct val="0"/>
              </a:spcAft>
              <a:defRPr sz="2400">
                <a:solidFill>
                  <a:srgbClr val="FFFFFF"/>
                </a:solidFill>
                <a:latin typeface="Verdana" charset="0"/>
                <a:ea typeface="ＭＳ Ｐゴシック" charset="0"/>
              </a:defRPr>
            </a:lvl9pPr>
          </a:lstStyle>
          <a:p>
            <a:fld id="{DEC94266-C46E-D948-A6AB-A2C1052791CC}" type="slidenum">
              <a:rPr lang="en-US" sz="1200">
                <a:latin typeface="Times New Roman" charset="0"/>
              </a:rPr>
              <a:pPr/>
              <a:t>13</a:t>
            </a:fld>
            <a:endParaRPr lang="en-US" sz="1200">
              <a:latin typeface="Times New Roman" charset="0"/>
            </a:endParaRPr>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1698387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5513">
              <a:defRPr sz="2400">
                <a:solidFill>
                  <a:srgbClr val="FFFFFF"/>
                </a:solidFill>
                <a:latin typeface="Verdana" charset="0"/>
                <a:ea typeface="ＭＳ Ｐゴシック" charset="0"/>
                <a:cs typeface="ＭＳ Ｐゴシック" charset="0"/>
              </a:defRPr>
            </a:lvl1pPr>
            <a:lvl2pPr marL="37931725" indent="-37474525" defTabSz="925513">
              <a:defRPr sz="2400">
                <a:solidFill>
                  <a:srgbClr val="FFFFFF"/>
                </a:solidFill>
                <a:latin typeface="Verdana" charset="0"/>
                <a:ea typeface="ＭＳ Ｐゴシック" charset="0"/>
              </a:defRPr>
            </a:lvl2pPr>
            <a:lvl3pPr>
              <a:defRPr sz="2400">
                <a:solidFill>
                  <a:srgbClr val="FFFFFF"/>
                </a:solidFill>
                <a:latin typeface="Verdana" charset="0"/>
                <a:ea typeface="ＭＳ Ｐゴシック" charset="0"/>
              </a:defRPr>
            </a:lvl3pPr>
            <a:lvl4pPr>
              <a:defRPr sz="2400">
                <a:solidFill>
                  <a:srgbClr val="FFFFFF"/>
                </a:solidFill>
                <a:latin typeface="Verdana" charset="0"/>
                <a:ea typeface="ＭＳ Ｐゴシック" charset="0"/>
              </a:defRPr>
            </a:lvl4pPr>
            <a:lvl5pPr>
              <a:defRPr sz="2400">
                <a:solidFill>
                  <a:srgbClr val="FFFFFF"/>
                </a:solidFill>
                <a:latin typeface="Verdana" charset="0"/>
                <a:ea typeface="ＭＳ Ｐゴシック" charset="0"/>
              </a:defRPr>
            </a:lvl5pPr>
            <a:lvl6pPr marL="457200" eaLnBrk="0" fontAlgn="base" hangingPunct="0">
              <a:spcBef>
                <a:spcPct val="0"/>
              </a:spcBef>
              <a:spcAft>
                <a:spcPct val="0"/>
              </a:spcAft>
              <a:defRPr sz="2400">
                <a:solidFill>
                  <a:srgbClr val="FFFFFF"/>
                </a:solidFill>
                <a:latin typeface="Verdana" charset="0"/>
                <a:ea typeface="ＭＳ Ｐゴシック" charset="0"/>
              </a:defRPr>
            </a:lvl6pPr>
            <a:lvl7pPr marL="914400" eaLnBrk="0" fontAlgn="base" hangingPunct="0">
              <a:spcBef>
                <a:spcPct val="0"/>
              </a:spcBef>
              <a:spcAft>
                <a:spcPct val="0"/>
              </a:spcAft>
              <a:defRPr sz="2400">
                <a:solidFill>
                  <a:srgbClr val="FFFFFF"/>
                </a:solidFill>
                <a:latin typeface="Verdana" charset="0"/>
                <a:ea typeface="ＭＳ Ｐゴシック" charset="0"/>
              </a:defRPr>
            </a:lvl7pPr>
            <a:lvl8pPr marL="1371600" eaLnBrk="0" fontAlgn="base" hangingPunct="0">
              <a:spcBef>
                <a:spcPct val="0"/>
              </a:spcBef>
              <a:spcAft>
                <a:spcPct val="0"/>
              </a:spcAft>
              <a:defRPr sz="2400">
                <a:solidFill>
                  <a:srgbClr val="FFFFFF"/>
                </a:solidFill>
                <a:latin typeface="Verdana" charset="0"/>
                <a:ea typeface="ＭＳ Ｐゴシック" charset="0"/>
              </a:defRPr>
            </a:lvl8pPr>
            <a:lvl9pPr marL="1828800" eaLnBrk="0" fontAlgn="base" hangingPunct="0">
              <a:spcBef>
                <a:spcPct val="0"/>
              </a:spcBef>
              <a:spcAft>
                <a:spcPct val="0"/>
              </a:spcAft>
              <a:defRPr sz="2400">
                <a:solidFill>
                  <a:srgbClr val="FFFFFF"/>
                </a:solidFill>
                <a:latin typeface="Verdana" charset="0"/>
                <a:ea typeface="ＭＳ Ｐゴシック" charset="0"/>
              </a:defRPr>
            </a:lvl9pPr>
          </a:lstStyle>
          <a:p>
            <a:fld id="{DEC94266-C46E-D948-A6AB-A2C1052791CC}" type="slidenum">
              <a:rPr lang="en-US" sz="1200">
                <a:latin typeface="Times New Roman" charset="0"/>
              </a:rPr>
              <a:pPr/>
              <a:t>16</a:t>
            </a:fld>
            <a:endParaRPr lang="en-US" sz="1200">
              <a:latin typeface="Times New Roman" charset="0"/>
            </a:endParaRPr>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2895039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5513">
              <a:defRPr sz="2400">
                <a:solidFill>
                  <a:srgbClr val="FFFFFF"/>
                </a:solidFill>
                <a:latin typeface="Verdana" charset="0"/>
                <a:ea typeface="ＭＳ Ｐゴシック" charset="0"/>
                <a:cs typeface="ＭＳ Ｐゴシック" charset="0"/>
              </a:defRPr>
            </a:lvl1pPr>
            <a:lvl2pPr marL="37931725" indent="-37474525" defTabSz="925513">
              <a:defRPr sz="2400">
                <a:solidFill>
                  <a:srgbClr val="FFFFFF"/>
                </a:solidFill>
                <a:latin typeface="Verdana" charset="0"/>
                <a:ea typeface="ＭＳ Ｐゴシック" charset="0"/>
              </a:defRPr>
            </a:lvl2pPr>
            <a:lvl3pPr>
              <a:defRPr sz="2400">
                <a:solidFill>
                  <a:srgbClr val="FFFFFF"/>
                </a:solidFill>
                <a:latin typeface="Verdana" charset="0"/>
                <a:ea typeface="ＭＳ Ｐゴシック" charset="0"/>
              </a:defRPr>
            </a:lvl3pPr>
            <a:lvl4pPr>
              <a:defRPr sz="2400">
                <a:solidFill>
                  <a:srgbClr val="FFFFFF"/>
                </a:solidFill>
                <a:latin typeface="Verdana" charset="0"/>
                <a:ea typeface="ＭＳ Ｐゴシック" charset="0"/>
              </a:defRPr>
            </a:lvl4pPr>
            <a:lvl5pPr>
              <a:defRPr sz="2400">
                <a:solidFill>
                  <a:srgbClr val="FFFFFF"/>
                </a:solidFill>
                <a:latin typeface="Verdana" charset="0"/>
                <a:ea typeface="ＭＳ Ｐゴシック" charset="0"/>
              </a:defRPr>
            </a:lvl5pPr>
            <a:lvl6pPr marL="457200" eaLnBrk="0" fontAlgn="base" hangingPunct="0">
              <a:spcBef>
                <a:spcPct val="0"/>
              </a:spcBef>
              <a:spcAft>
                <a:spcPct val="0"/>
              </a:spcAft>
              <a:defRPr sz="2400">
                <a:solidFill>
                  <a:srgbClr val="FFFFFF"/>
                </a:solidFill>
                <a:latin typeface="Verdana" charset="0"/>
                <a:ea typeface="ＭＳ Ｐゴシック" charset="0"/>
              </a:defRPr>
            </a:lvl6pPr>
            <a:lvl7pPr marL="914400" eaLnBrk="0" fontAlgn="base" hangingPunct="0">
              <a:spcBef>
                <a:spcPct val="0"/>
              </a:spcBef>
              <a:spcAft>
                <a:spcPct val="0"/>
              </a:spcAft>
              <a:defRPr sz="2400">
                <a:solidFill>
                  <a:srgbClr val="FFFFFF"/>
                </a:solidFill>
                <a:latin typeface="Verdana" charset="0"/>
                <a:ea typeface="ＭＳ Ｐゴシック" charset="0"/>
              </a:defRPr>
            </a:lvl7pPr>
            <a:lvl8pPr marL="1371600" eaLnBrk="0" fontAlgn="base" hangingPunct="0">
              <a:spcBef>
                <a:spcPct val="0"/>
              </a:spcBef>
              <a:spcAft>
                <a:spcPct val="0"/>
              </a:spcAft>
              <a:defRPr sz="2400">
                <a:solidFill>
                  <a:srgbClr val="FFFFFF"/>
                </a:solidFill>
                <a:latin typeface="Verdana" charset="0"/>
                <a:ea typeface="ＭＳ Ｐゴシック" charset="0"/>
              </a:defRPr>
            </a:lvl8pPr>
            <a:lvl9pPr marL="1828800" eaLnBrk="0" fontAlgn="base" hangingPunct="0">
              <a:spcBef>
                <a:spcPct val="0"/>
              </a:spcBef>
              <a:spcAft>
                <a:spcPct val="0"/>
              </a:spcAft>
              <a:defRPr sz="2400">
                <a:solidFill>
                  <a:srgbClr val="FFFFFF"/>
                </a:solidFill>
                <a:latin typeface="Verdana" charset="0"/>
                <a:ea typeface="ＭＳ Ｐゴシック" charset="0"/>
              </a:defRPr>
            </a:lvl9pPr>
          </a:lstStyle>
          <a:p>
            <a:fld id="{DEC94266-C46E-D948-A6AB-A2C1052791CC}" type="slidenum">
              <a:rPr lang="en-US" sz="1200">
                <a:latin typeface="Times New Roman" charset="0"/>
              </a:rPr>
              <a:pPr/>
              <a:t>17</a:t>
            </a:fld>
            <a:endParaRPr lang="en-US" sz="1200">
              <a:latin typeface="Times New Roman" charset="0"/>
            </a:endParaRPr>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206586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425E82-9FC3-49E1-A0B5-C6F01949AA57}" type="slidenum">
              <a:rPr lang="en-US" smtClean="0"/>
              <a:t>39</a:t>
            </a:fld>
            <a:endParaRPr lang="en-US"/>
          </a:p>
        </p:txBody>
      </p:sp>
    </p:spTree>
    <p:extLst>
      <p:ext uri="{BB962C8B-B14F-4D97-AF65-F5344CB8AC3E}">
        <p14:creationId xmlns:p14="http://schemas.microsoft.com/office/powerpoint/2010/main" val="3106283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Univers LT Std 55 Roman" charset="0"/>
                <a:ea typeface="Univers LT Std 55 Roman" charset="0"/>
                <a:cs typeface="Univers LT Std 55 Roman" charset="0"/>
              </a:defRPr>
            </a:lvl1pPr>
          </a:lstStyle>
          <a:p>
            <a:r>
              <a:rPr lang="en-US"/>
              <a:t>Click to edit Master title style</a:t>
            </a:r>
          </a:p>
        </p:txBody>
      </p:sp>
      <p:sp>
        <p:nvSpPr>
          <p:cNvPr id="3" name="Content Placeholder 2"/>
          <p:cNvSpPr>
            <a:spLocks noGrp="1"/>
          </p:cNvSpPr>
          <p:nvPr>
            <p:ph idx="1"/>
          </p:nvPr>
        </p:nvSpPr>
        <p:spPr/>
        <p:txBody>
          <a:bodyPr/>
          <a:lstStyle>
            <a:lvl1pPr>
              <a:lnSpc>
                <a:spcPts val="3640"/>
              </a:lnSpc>
              <a:spcAft>
                <a:spcPts val="700"/>
              </a:spcAft>
              <a:defRPr sz="3200" baseline="0">
                <a:solidFill>
                  <a:schemeClr val="tx1"/>
                </a:solidFill>
                <a:latin typeface="Univers 55" charset="0"/>
                <a:ea typeface="Univers 55" charset="0"/>
                <a:cs typeface="Univers 55" charset="0"/>
              </a:defRPr>
            </a:lvl1pPr>
            <a:lvl2pPr>
              <a:defRPr sz="2800" baseline="0">
                <a:solidFill>
                  <a:srgbClr val="8C101D"/>
                </a:solidFill>
                <a:latin typeface="Univers 55" charset="0"/>
                <a:ea typeface="Univers 55" charset="0"/>
                <a:cs typeface="Univers 55" charset="0"/>
              </a:defRPr>
            </a:lvl2pPr>
            <a:lvl3pPr>
              <a:defRPr baseline="0">
                <a:solidFill>
                  <a:schemeClr val="tx1"/>
                </a:solidFill>
                <a:latin typeface="Univers 55" charset="0"/>
                <a:ea typeface="Univers 55" charset="0"/>
                <a:cs typeface="Univers 55" charset="0"/>
              </a:defRPr>
            </a:lvl3pPr>
            <a:lvl4pPr>
              <a:defRPr baseline="0">
                <a:solidFill>
                  <a:schemeClr val="tx1"/>
                </a:solidFill>
                <a:latin typeface="Univers 55" charset="0"/>
                <a:ea typeface="Univers 55" charset="0"/>
                <a:cs typeface="Univers 55" charset="0"/>
              </a:defRPr>
            </a:lvl4pPr>
            <a:lvl5pPr>
              <a:defRPr baseline="0">
                <a:solidFill>
                  <a:schemeClr val="tx1"/>
                </a:solidFill>
                <a:latin typeface="Univers 55" charset="0"/>
                <a:ea typeface="Univers 55" charset="0"/>
                <a:cs typeface="Univers 55"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792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chemeClr val="tx1"/>
                </a:solidFill>
              </a:defRPr>
            </a:lvl1pPr>
            <a:lvl2pPr>
              <a:defRPr sz="2400">
                <a:solidFill>
                  <a:srgbClr val="30639E"/>
                </a:solidFill>
              </a:defRPr>
            </a:lvl2pPr>
            <a:lvl3pPr>
              <a:defRPr sz="2000">
                <a:solidFill>
                  <a:srgbClr val="30639E"/>
                </a:solidFill>
              </a:defRPr>
            </a:lvl3pPr>
            <a:lvl4pPr>
              <a:defRPr sz="1800">
                <a:solidFill>
                  <a:srgbClr val="30639E"/>
                </a:solidFill>
              </a:defRPr>
            </a:lvl4pPr>
            <a:lvl5pPr>
              <a:defRPr sz="1800">
                <a:solidFill>
                  <a:srgbClr val="30639E"/>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chemeClr val="tx1"/>
                </a:solidFill>
              </a:defRPr>
            </a:lvl1pPr>
            <a:lvl2pPr>
              <a:defRPr sz="2400">
                <a:solidFill>
                  <a:srgbClr val="30639E"/>
                </a:solidFill>
              </a:defRPr>
            </a:lvl2pPr>
            <a:lvl3pPr>
              <a:defRPr sz="2000">
                <a:solidFill>
                  <a:srgbClr val="30639E"/>
                </a:solidFill>
              </a:defRPr>
            </a:lvl3pPr>
            <a:lvl4pPr>
              <a:defRPr sz="1800">
                <a:solidFill>
                  <a:srgbClr val="30639E"/>
                </a:solidFill>
              </a:defRPr>
            </a:lvl4pPr>
            <a:lvl5pPr>
              <a:defRPr sz="1800">
                <a:solidFill>
                  <a:srgbClr val="30639E"/>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772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230188"/>
            <a:ext cx="11176000" cy="1065212"/>
          </a:xfrm>
        </p:spPr>
        <p:txBody>
          <a:bodyPr/>
          <a:lstStyle/>
          <a:p>
            <a:r>
              <a:rPr lang="en-US"/>
              <a:t>Click to edit Master title style</a:t>
            </a:r>
          </a:p>
        </p:txBody>
      </p:sp>
      <p:sp>
        <p:nvSpPr>
          <p:cNvPr id="6" name="Text Placeholder 5"/>
          <p:cNvSpPr>
            <a:spLocks noGrp="1"/>
          </p:cNvSpPr>
          <p:nvPr>
            <p:ph type="body" sz="quarter" idx="10"/>
          </p:nvPr>
        </p:nvSpPr>
        <p:spPr>
          <a:xfrm>
            <a:off x="508000" y="1524000"/>
            <a:ext cx="11176000" cy="29718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508000" y="1371600"/>
            <a:ext cx="10972800" cy="76200"/>
          </a:xfrm>
          <a:prstGeom prst="rect">
            <a:avLst/>
          </a:prstGeom>
          <a:gradFill flip="none" rotWithShape="1">
            <a:gsLst>
              <a:gs pos="0">
                <a:schemeClr val="tx2">
                  <a:lumMod val="50000"/>
                </a:schemeClr>
              </a:gs>
              <a:gs pos="64999">
                <a:srgbClr val="F0EBD5"/>
              </a:gs>
              <a:gs pos="100000">
                <a:srgbClr val="D1C39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9011458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Rectangle 3"/>
          <p:cNvSpPr/>
          <p:nvPr userDrawn="1"/>
        </p:nvSpPr>
        <p:spPr bwMode="auto">
          <a:xfrm>
            <a:off x="0" y="0"/>
            <a:ext cx="12192000" cy="6858000"/>
          </a:xfrm>
          <a:prstGeom prst="rect">
            <a:avLst/>
          </a:prstGeom>
          <a:solidFill>
            <a:schemeClr val="bg1"/>
          </a:solidFill>
          <a:ln w="9525" cap="flat" cmpd="sng" algn="ctr">
            <a:noFill/>
            <a:prstDash val="solid"/>
            <a:round/>
            <a:headEnd type="none" w="med" len="med"/>
            <a:tailEnd type="none" w="med" len="med"/>
          </a:ln>
          <a:effectLst/>
        </p:spPr>
        <p:txBody>
          <a:bodyPr wrap="none" anchor="ctr"/>
          <a:lstStyle/>
          <a:p>
            <a:pPr>
              <a:defRPr/>
            </a:pPr>
            <a:endParaRPr lang="en-US" sz="1800">
              <a:effectLst>
                <a:outerShdw blurRad="38100" dist="38100" dir="2700000" algn="tl">
                  <a:srgbClr val="000000">
                    <a:alpha val="43137"/>
                  </a:srgbClr>
                </a:outerShdw>
              </a:effectLst>
              <a:latin typeface="Verdana" charset="0"/>
              <a:ea typeface="ＭＳ Ｐゴシック" charset="-128"/>
              <a:cs typeface="ＭＳ Ｐゴシック" charset="-128"/>
            </a:endParaRPr>
          </a:p>
        </p:txBody>
      </p:sp>
      <p:sp>
        <p:nvSpPr>
          <p:cNvPr id="3" name="Title 1"/>
          <p:cNvSpPr>
            <a:spLocks noGrp="1"/>
          </p:cNvSpPr>
          <p:nvPr>
            <p:ph type="title"/>
          </p:nvPr>
        </p:nvSpPr>
        <p:spPr>
          <a:xfrm>
            <a:off x="282222" y="190500"/>
            <a:ext cx="11909777" cy="2913944"/>
          </a:xfrm>
        </p:spPr>
        <p:txBody>
          <a:bodyPr anchor="t"/>
          <a:lstStyle/>
          <a:p>
            <a:r>
              <a:rPr lang="en-US"/>
              <a:t>Click to edit Master title style</a:t>
            </a:r>
          </a:p>
        </p:txBody>
      </p:sp>
    </p:spTree>
    <p:extLst>
      <p:ext uri="{BB962C8B-B14F-4D97-AF65-F5344CB8AC3E}">
        <p14:creationId xmlns:p14="http://schemas.microsoft.com/office/powerpoint/2010/main" val="199947936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bwMode="auto">
          <a:xfrm>
            <a:off x="0" y="0"/>
            <a:ext cx="12192000" cy="914400"/>
          </a:xfrm>
          <a:prstGeom prst="rect">
            <a:avLst/>
          </a:prstGeom>
          <a:solidFill>
            <a:srgbClr val="8C101D"/>
          </a:solidFill>
          <a:ln w="9525" cap="flat" cmpd="sng" algn="ctr">
            <a:noFill/>
            <a:prstDash val="solid"/>
            <a:round/>
            <a:headEnd type="none" w="med" len="med"/>
            <a:tailEnd type="none" w="med" len="med"/>
          </a:ln>
          <a:effectLst/>
        </p:spPr>
        <p:txBody>
          <a:bodyPr wrap="none" anchor="ctr"/>
          <a:lstStyle/>
          <a:p>
            <a:endParaRPr lang="en-US" sz="1800">
              <a:solidFill>
                <a:srgbClr val="9BBB59"/>
              </a:solidFill>
              <a:effectLst>
                <a:outerShdw blurRad="38100" dist="38100" dir="2700000" algn="tl">
                  <a:srgbClr val="000000"/>
                </a:outerShdw>
              </a:effectLst>
            </a:endParaRPr>
          </a:p>
        </p:txBody>
      </p:sp>
      <p:sp>
        <p:nvSpPr>
          <p:cNvPr id="3" name="Text Placeholder 2"/>
          <p:cNvSpPr>
            <a:spLocks noGrp="1"/>
          </p:cNvSpPr>
          <p:nvPr>
            <p:ph type="body" idx="1"/>
          </p:nvPr>
        </p:nvSpPr>
        <p:spPr>
          <a:xfrm>
            <a:off x="609600" y="1219200"/>
            <a:ext cx="10972800" cy="5029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304800" y="0"/>
            <a:ext cx="11887200" cy="914400"/>
          </a:xfrm>
          <a:prstGeom prst="rect">
            <a:avLst/>
          </a:prstGeom>
        </p:spPr>
        <p:txBody>
          <a:bodyPr vert="horz" lIns="91440" tIns="45720" rIns="91440" bIns="45720" rtlCol="0" anchor="ctr">
            <a:normAutofit/>
          </a:bodyPr>
          <a:lstStyle/>
          <a:p>
            <a:r>
              <a:rPr lang="en-US"/>
              <a:t>Click to edit Master title style</a:t>
            </a:r>
          </a:p>
        </p:txBody>
      </p:sp>
      <p:pic>
        <p:nvPicPr>
          <p:cNvPr id="8" name="Picture 7">
            <a:extLst>
              <a:ext uri="{FF2B5EF4-FFF2-40B4-BE49-F238E27FC236}">
                <a16:creationId xmlns:a16="http://schemas.microsoft.com/office/drawing/2014/main" id="{A26D50EF-96E5-48B6-9612-0AF57B7BF66C}"/>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166580" y="5598374"/>
            <a:ext cx="831641" cy="1120453"/>
          </a:xfrm>
          <a:prstGeom prst="rect">
            <a:avLst/>
          </a:prstGeom>
        </p:spPr>
      </p:pic>
    </p:spTree>
    <p:extLst>
      <p:ext uri="{BB962C8B-B14F-4D97-AF65-F5344CB8AC3E}">
        <p14:creationId xmlns:p14="http://schemas.microsoft.com/office/powerpoint/2010/main" val="2924830462"/>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81" r:id="rId3"/>
    <p:sldLayoutId id="2147483693" r:id="rId4"/>
  </p:sldLayoutIdLst>
  <p:txStyles>
    <p:titleStyle>
      <a:lvl1pPr algn="l" defTabSz="914400" rtl="0" eaLnBrk="1" latinLnBrk="0" hangingPunct="1">
        <a:spcBef>
          <a:spcPct val="0"/>
        </a:spcBef>
        <a:buNone/>
        <a:defRPr sz="3600" kern="1200">
          <a:solidFill>
            <a:schemeClr val="bg1"/>
          </a:solidFill>
          <a:latin typeface="Univers 55"/>
          <a:ea typeface="+mj-ea"/>
          <a:cs typeface="+mj-cs"/>
        </a:defRPr>
      </a:lvl1pPr>
    </p:titleStyle>
    <p:bodyStyle>
      <a:lvl1pPr marL="342900" indent="-342900" algn="l" defTabSz="914400" rtl="0" eaLnBrk="1" latinLnBrk="0" hangingPunct="1">
        <a:spcBef>
          <a:spcPct val="20000"/>
        </a:spcBef>
        <a:buClr>
          <a:srgbClr val="8C101D"/>
        </a:buClr>
        <a:buFont typeface="Wingdings" charset="2"/>
        <a:buChar char="§"/>
        <a:defRPr sz="3200" kern="1200" baseline="0">
          <a:solidFill>
            <a:schemeClr val="tx1"/>
          </a:solidFill>
          <a:latin typeface="univers"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rgbClr val="8C101D"/>
          </a:solidFill>
          <a:latin typeface="univers"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univers"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univers"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univers"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xml"/><Relationship Id="rId1" Type="http://schemas.openxmlformats.org/officeDocument/2006/relationships/video" Target="https://www.youtube.com/embed/064xL_Fw6-E?feature=oembed"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video" Target="https://www.youtube.com/embed/Ao3hzx6nDmg?feature=oembed"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video" Target="https://www.youtube.com/embed/bSyBVVm2u4Q?feature=oembe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xml"/><Relationship Id="rId1" Type="http://schemas.openxmlformats.org/officeDocument/2006/relationships/video" Target="https://www.youtube.com/embed/ypbEXQ_uQMU?feature=oembed"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hyperlink" Target="mailto:mwalker@cityofnapa.org"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8311892" cy="6858000"/>
          </a:xfrm>
          <a:prstGeom prst="rect">
            <a:avLst/>
          </a:prstGeom>
          <a:solidFill>
            <a:srgbClr val="8C101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2" descr="C:\Users\Melinda Hue\Desktop\logo.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55732" y="3599372"/>
            <a:ext cx="2242052" cy="38723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243840" y="3284929"/>
            <a:ext cx="8763000" cy="800219"/>
          </a:xfrm>
          <a:prstGeom prst="rect">
            <a:avLst/>
          </a:prstGeom>
          <a:noFill/>
        </p:spPr>
        <p:txBody>
          <a:bodyPr wrap="square" rtlCol="0">
            <a:spAutoFit/>
          </a:bodyPr>
          <a:lstStyle/>
          <a:p>
            <a:r>
              <a:rPr lang="en-US" sz="1400" dirty="0">
                <a:solidFill>
                  <a:schemeClr val="bg1"/>
                </a:solidFill>
                <a:latin typeface="Futura Medium" charset="0"/>
                <a:ea typeface="Futura Medium" charset="0"/>
                <a:cs typeface="Futura Medium" charset="0"/>
              </a:rPr>
              <a:t>City of Napa General Plan Update</a:t>
            </a:r>
          </a:p>
          <a:p>
            <a:r>
              <a:rPr lang="en-US" sz="3200" b="1" dirty="0">
                <a:solidFill>
                  <a:schemeClr val="bg1"/>
                </a:solidFill>
                <a:latin typeface="Futura Medium" charset="0"/>
                <a:ea typeface="Futura Medium" charset="0"/>
                <a:cs typeface="Futura Medium" charset="0"/>
              </a:rPr>
              <a:t>PREFERRED PLAN AND CONCEPTS</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31203" y="4344848"/>
            <a:ext cx="3842886" cy="2513152"/>
          </a:xfrm>
          <a:prstGeom prst="rect">
            <a:avLst/>
          </a:prstGeom>
          <a:ln w="12700">
            <a:solidFill>
              <a:schemeClr val="bg1"/>
            </a:solidFill>
          </a:ln>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40217" y="4344847"/>
            <a:ext cx="3860799" cy="2513153"/>
          </a:xfrm>
          <a:prstGeom prst="rect">
            <a:avLst/>
          </a:prstGeom>
          <a:ln w="12700">
            <a:solidFill>
              <a:schemeClr val="bg1"/>
            </a:solidFill>
          </a:ln>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739893" y="4344850"/>
            <a:ext cx="4571999" cy="2513150"/>
          </a:xfrm>
          <a:prstGeom prst="rect">
            <a:avLst/>
          </a:prstGeom>
          <a:ln w="12700">
            <a:solidFill>
              <a:schemeClr val="bg1"/>
            </a:solidFill>
          </a:ln>
        </p:spPr>
      </p:pic>
      <p:pic>
        <p:nvPicPr>
          <p:cNvPr id="11" name="Picture 10">
            <a:extLst>
              <a:ext uri="{FF2B5EF4-FFF2-40B4-BE49-F238E27FC236}">
                <a16:creationId xmlns:a16="http://schemas.microsoft.com/office/drawing/2014/main" id="{D0382D2D-94D0-C548-9FD8-BC515A58C7B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166580" y="3104648"/>
            <a:ext cx="831641" cy="1120453"/>
          </a:xfrm>
          <a:prstGeom prst="rect">
            <a:avLst/>
          </a:prstGeom>
        </p:spPr>
      </p:pic>
      <p:pic>
        <p:nvPicPr>
          <p:cNvPr id="13" name="Picture 12" descr="A bridge over a body of water&#10;&#10;Description automatically generated">
            <a:extLst>
              <a:ext uri="{FF2B5EF4-FFF2-40B4-BE49-F238E27FC236}">
                <a16:creationId xmlns:a16="http://schemas.microsoft.com/office/drawing/2014/main" id="{DA35F6B2-E7BC-1742-9F4D-34952B216B9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 y="0"/>
            <a:ext cx="12191999" cy="2935525"/>
          </a:xfrm>
          <a:prstGeom prst="rect">
            <a:avLst/>
          </a:prstGeom>
        </p:spPr>
      </p:pic>
    </p:spTree>
    <p:extLst>
      <p:ext uri="{BB962C8B-B14F-4D97-AF65-F5344CB8AC3E}">
        <p14:creationId xmlns:p14="http://schemas.microsoft.com/office/powerpoint/2010/main" val="262975809"/>
      </p:ext>
    </p:extLst>
  </p:cSld>
  <p:clrMapOvr>
    <a:masterClrMapping/>
  </p:clrMapOvr>
  <p:transition advTm="2213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p:txBody>
          <a:bodyPr/>
          <a:lstStyle/>
          <a:p>
            <a:r>
              <a:rPr lang="en-US" dirty="0">
                <a:latin typeface="Univers 55" charset="0"/>
                <a:ea typeface="굴림" charset="0"/>
                <a:cs typeface="굴림" charset="0"/>
              </a:rPr>
              <a:t>2. Vision and Guiding Principles</a:t>
            </a:r>
          </a:p>
        </p:txBody>
      </p:sp>
      <p:sp>
        <p:nvSpPr>
          <p:cNvPr id="21507" name="Content Placeholder 3"/>
          <p:cNvSpPr>
            <a:spLocks noGrp="1"/>
          </p:cNvSpPr>
          <p:nvPr>
            <p:ph idx="1"/>
          </p:nvPr>
        </p:nvSpPr>
        <p:spPr>
          <a:xfrm>
            <a:off x="609600" y="1219200"/>
            <a:ext cx="7154779" cy="5245768"/>
          </a:xfrm>
        </p:spPr>
        <p:txBody>
          <a:bodyPr>
            <a:normAutofit fontScale="70000" lnSpcReduction="20000"/>
          </a:bodyPr>
          <a:lstStyle/>
          <a:p>
            <a:pPr marL="0" indent="0">
              <a:buNone/>
            </a:pPr>
            <a:r>
              <a:rPr lang="en-US" b="1" dirty="0">
                <a:latin typeface="Univers 55" charset="0"/>
                <a:ea typeface="ＭＳ Ｐゴシック" charset="0"/>
                <a:cs typeface="ＭＳ Ｐゴシック" charset="0"/>
              </a:rPr>
              <a:t>Vision Statement:</a:t>
            </a:r>
          </a:p>
          <a:p>
            <a:pPr marL="0" indent="0">
              <a:buNone/>
            </a:pPr>
            <a:r>
              <a:rPr lang="en-US" dirty="0">
                <a:solidFill>
                  <a:srgbClr val="8C101D"/>
                </a:solidFill>
                <a:ea typeface="ＭＳ Ｐゴシック" charset="0"/>
              </a:rPr>
              <a:t>The Napa community envisions that, in the year 2040, the city will </a:t>
            </a:r>
            <a:r>
              <a:rPr lang="en-US" b="1" dirty="0">
                <a:solidFill>
                  <a:srgbClr val="8C101D"/>
                </a:solidFill>
                <a:ea typeface="ＭＳ Ｐゴシック" charset="0"/>
              </a:rPr>
              <a:t>improve the needs of residents </a:t>
            </a:r>
            <a:r>
              <a:rPr lang="en-US" dirty="0">
                <a:solidFill>
                  <a:srgbClr val="8C101D"/>
                </a:solidFill>
                <a:ea typeface="ＭＳ Ｐゴシック" charset="0"/>
              </a:rPr>
              <a:t>first while achieving a </a:t>
            </a:r>
            <a:r>
              <a:rPr lang="en-US" b="1" dirty="0">
                <a:solidFill>
                  <a:srgbClr val="8C101D"/>
                </a:solidFill>
                <a:ea typeface="ＭＳ Ｐゴシック" charset="0"/>
              </a:rPr>
              <a:t>sustainable future </a:t>
            </a:r>
            <a:r>
              <a:rPr lang="en-US" dirty="0">
                <a:solidFill>
                  <a:srgbClr val="8C101D"/>
                </a:solidFill>
                <a:ea typeface="ＭＳ Ｐゴシック" charset="0"/>
              </a:rPr>
              <a:t>for all. Enhance Napa’s defining attributes – its blend of </a:t>
            </a:r>
            <a:r>
              <a:rPr lang="en-US" b="1" dirty="0">
                <a:solidFill>
                  <a:srgbClr val="8C101D"/>
                </a:solidFill>
                <a:ea typeface="ＭＳ Ｐゴシック" charset="0"/>
              </a:rPr>
              <a:t>small- town character</a:t>
            </a:r>
            <a:r>
              <a:rPr lang="en-US" dirty="0">
                <a:solidFill>
                  <a:srgbClr val="8C101D"/>
                </a:solidFill>
                <a:ea typeface="ＭＳ Ｐゴシック" charset="0"/>
              </a:rPr>
              <a:t>, </a:t>
            </a:r>
            <a:r>
              <a:rPr lang="en-US" b="1" dirty="0">
                <a:solidFill>
                  <a:srgbClr val="8C101D"/>
                </a:solidFill>
                <a:ea typeface="ＭＳ Ｐゴシック" charset="0"/>
              </a:rPr>
              <a:t>historic neighborhoods</a:t>
            </a:r>
            <a:r>
              <a:rPr lang="en-US" dirty="0">
                <a:solidFill>
                  <a:srgbClr val="8C101D"/>
                </a:solidFill>
                <a:ea typeface="ＭＳ Ｐゴシック" charset="0"/>
              </a:rPr>
              <a:t>, and </a:t>
            </a:r>
            <a:r>
              <a:rPr lang="en-US" b="1" dirty="0">
                <a:solidFill>
                  <a:srgbClr val="8C101D"/>
                </a:solidFill>
                <a:ea typeface="ＭＳ Ｐゴシック" charset="0"/>
              </a:rPr>
              <a:t>picturesque setting </a:t>
            </a:r>
            <a:r>
              <a:rPr lang="en-US" dirty="0">
                <a:solidFill>
                  <a:srgbClr val="8C101D"/>
                </a:solidFill>
                <a:ea typeface="ＭＳ Ｐゴシック" charset="0"/>
              </a:rPr>
              <a:t>along Napa River, fused with vibrancy as a </a:t>
            </a:r>
            <a:r>
              <a:rPr lang="en-US" b="1" dirty="0">
                <a:solidFill>
                  <a:srgbClr val="8C101D"/>
                </a:solidFill>
                <a:ea typeface="ＭＳ Ｐゴシック" charset="0"/>
              </a:rPr>
              <a:t>global destination </a:t>
            </a:r>
            <a:r>
              <a:rPr lang="en-US" dirty="0">
                <a:solidFill>
                  <a:srgbClr val="8C101D"/>
                </a:solidFill>
                <a:ea typeface="ＭＳ Ｐゴシック" charset="0"/>
              </a:rPr>
              <a:t>in the heart of a premier wine-producing region. Ensure that the </a:t>
            </a:r>
            <a:r>
              <a:rPr lang="en-US" b="1" dirty="0">
                <a:solidFill>
                  <a:srgbClr val="8C101D"/>
                </a:solidFill>
                <a:ea typeface="ＭＳ Ｐゴシック" charset="0"/>
              </a:rPr>
              <a:t>community is inclusive, family-friendly, balanced, sustainable, and flexible </a:t>
            </a:r>
            <a:r>
              <a:rPr lang="en-US" dirty="0">
                <a:solidFill>
                  <a:srgbClr val="8C101D"/>
                </a:solidFill>
                <a:ea typeface="ＭＳ Ｐゴシック" charset="0"/>
              </a:rPr>
              <a:t>to adapt to changing future circumstances. </a:t>
            </a:r>
          </a:p>
        </p:txBody>
      </p:sp>
      <p:pic>
        <p:nvPicPr>
          <p:cNvPr id="5" name="Picture 4" descr="A close up of a sign&#10;&#10;Description automatically generated">
            <a:extLst>
              <a:ext uri="{FF2B5EF4-FFF2-40B4-BE49-F238E27FC236}">
                <a16:creationId xmlns:a16="http://schemas.microsoft.com/office/drawing/2014/main" id="{AEE0FC09-FFE0-A743-B2F0-1DA8D47A85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33817" y="998621"/>
            <a:ext cx="4281268" cy="2843463"/>
          </a:xfrm>
          <a:prstGeom prst="rect">
            <a:avLst/>
          </a:prstGeom>
        </p:spPr>
      </p:pic>
      <p:pic>
        <p:nvPicPr>
          <p:cNvPr id="11" name="Picture 10" descr="A picture containing grass, outdoor, field, cow&#10;&#10;Description automatically generated">
            <a:extLst>
              <a:ext uri="{FF2B5EF4-FFF2-40B4-BE49-F238E27FC236}">
                <a16:creationId xmlns:a16="http://schemas.microsoft.com/office/drawing/2014/main" id="{BD6F11B4-E8B0-4942-8B68-68C9AB15338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749"/>
          <a:stretch/>
        </p:blipFill>
        <p:spPr>
          <a:xfrm flipH="1">
            <a:off x="8033817" y="3878180"/>
            <a:ext cx="7330407" cy="2843462"/>
          </a:xfrm>
          <a:prstGeom prst="rect">
            <a:avLst/>
          </a:prstGeom>
        </p:spPr>
      </p:pic>
    </p:spTree>
    <p:extLst>
      <p:ext uri="{BB962C8B-B14F-4D97-AF65-F5344CB8AC3E}">
        <p14:creationId xmlns:p14="http://schemas.microsoft.com/office/powerpoint/2010/main" val="1185500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p:txBody>
          <a:bodyPr/>
          <a:lstStyle/>
          <a:p>
            <a:r>
              <a:rPr lang="en-US" dirty="0">
                <a:latin typeface="Univers 55" charset="0"/>
                <a:ea typeface="굴림" charset="0"/>
                <a:cs typeface="굴림" charset="0"/>
              </a:rPr>
              <a:t>2. Vision and Guiding Principles</a:t>
            </a:r>
          </a:p>
        </p:txBody>
      </p:sp>
      <p:sp>
        <p:nvSpPr>
          <p:cNvPr id="21507" name="Content Placeholder 3"/>
          <p:cNvSpPr>
            <a:spLocks noGrp="1"/>
          </p:cNvSpPr>
          <p:nvPr>
            <p:ph idx="1"/>
          </p:nvPr>
        </p:nvSpPr>
        <p:spPr>
          <a:xfrm>
            <a:off x="888124" y="1180980"/>
            <a:ext cx="6747918" cy="5649310"/>
          </a:xfrm>
        </p:spPr>
        <p:txBody>
          <a:bodyPr>
            <a:normAutofit fontScale="92500"/>
          </a:bodyPr>
          <a:lstStyle/>
          <a:p>
            <a:pPr marL="0" indent="0">
              <a:buNone/>
            </a:pPr>
            <a:r>
              <a:rPr lang="en-US" b="1" dirty="0">
                <a:latin typeface="Univers 55" charset="0"/>
                <a:ea typeface="ＭＳ Ｐゴシック" charset="0"/>
                <a:cs typeface="ＭＳ Ｐゴシック" charset="0"/>
              </a:rPr>
              <a:t>Guiding Principles:</a:t>
            </a:r>
          </a:p>
          <a:p>
            <a:pPr marL="514350" indent="-514350">
              <a:buAutoNum type="arabicPeriod"/>
            </a:pPr>
            <a:r>
              <a:rPr lang="en-US" sz="3300" dirty="0">
                <a:solidFill>
                  <a:srgbClr val="8C101D"/>
                </a:solidFill>
                <a:ea typeface="ＭＳ Ｐゴシック" charset="0"/>
                <a:cs typeface="ＭＳ Ｐゴシック" charset="0"/>
              </a:rPr>
              <a:t>Foster Napa as a community of connected neighborhoods, with vibrant, walkable districts, and revitalized corridors</a:t>
            </a:r>
          </a:p>
          <a:p>
            <a:pPr marL="514350" indent="-514350">
              <a:buAutoNum type="arabicPeriod"/>
            </a:pPr>
            <a:r>
              <a:rPr lang="en-US" sz="3300" dirty="0">
                <a:solidFill>
                  <a:srgbClr val="8C101D"/>
                </a:solidFill>
                <a:ea typeface="ＭＳ Ｐゴシック" charset="0"/>
                <a:cs typeface="ＭＳ Ｐゴシック" charset="0"/>
              </a:rPr>
              <a:t>Increase travel options through enhanced walking, bicycling, and public transportation systems, and promote mobility through increased connectivity and intelligent transportation management</a:t>
            </a:r>
          </a:p>
        </p:txBody>
      </p:sp>
      <p:pic>
        <p:nvPicPr>
          <p:cNvPr id="5" name="Picture 4" descr="A traffic light on a city street&#10;&#10;Description automatically generated">
            <a:extLst>
              <a:ext uri="{FF2B5EF4-FFF2-40B4-BE49-F238E27FC236}">
                <a16:creationId xmlns:a16="http://schemas.microsoft.com/office/drawing/2014/main" id="{033E7E87-7B7B-3046-927B-B70D1D84A7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03885" y="3985551"/>
            <a:ext cx="3655828" cy="2740156"/>
          </a:xfrm>
          <a:prstGeom prst="rect">
            <a:avLst/>
          </a:prstGeom>
        </p:spPr>
      </p:pic>
      <p:pic>
        <p:nvPicPr>
          <p:cNvPr id="3" name="Picture 2" descr="A group of people walking on a bridge&#10;&#10;Description automatically generated">
            <a:extLst>
              <a:ext uri="{FF2B5EF4-FFF2-40B4-BE49-F238E27FC236}">
                <a16:creationId xmlns:a16="http://schemas.microsoft.com/office/drawing/2014/main" id="{B0B1F982-5810-B846-86CA-907D93A54AE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03777" y="1085275"/>
            <a:ext cx="3653542" cy="2740156"/>
          </a:xfrm>
          <a:prstGeom prst="rect">
            <a:avLst/>
          </a:prstGeom>
        </p:spPr>
      </p:pic>
    </p:spTree>
    <p:extLst>
      <p:ext uri="{BB962C8B-B14F-4D97-AF65-F5344CB8AC3E}">
        <p14:creationId xmlns:p14="http://schemas.microsoft.com/office/powerpoint/2010/main" val="3980968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p:txBody>
          <a:bodyPr/>
          <a:lstStyle/>
          <a:p>
            <a:r>
              <a:rPr lang="en-US" dirty="0">
                <a:latin typeface="Univers 55" charset="0"/>
                <a:ea typeface="굴림" charset="0"/>
                <a:cs typeface="굴림" charset="0"/>
              </a:rPr>
              <a:t>2. Vision and Guiding Principles</a:t>
            </a:r>
          </a:p>
        </p:txBody>
      </p:sp>
      <p:sp>
        <p:nvSpPr>
          <p:cNvPr id="21507" name="Content Placeholder 3"/>
          <p:cNvSpPr>
            <a:spLocks noGrp="1"/>
          </p:cNvSpPr>
          <p:nvPr>
            <p:ph idx="1"/>
          </p:nvPr>
        </p:nvSpPr>
        <p:spPr>
          <a:xfrm>
            <a:off x="698937" y="1198179"/>
            <a:ext cx="5729572" cy="5029200"/>
          </a:xfrm>
        </p:spPr>
        <p:txBody>
          <a:bodyPr>
            <a:normAutofit fontScale="92500"/>
          </a:bodyPr>
          <a:lstStyle/>
          <a:p>
            <a:pPr marL="0" indent="0">
              <a:buNone/>
            </a:pPr>
            <a:r>
              <a:rPr lang="en-US" b="1" dirty="0">
                <a:latin typeface="Univers 55" charset="0"/>
                <a:ea typeface="ＭＳ Ｐゴシック" charset="0"/>
                <a:cs typeface="ＭＳ Ｐゴシック" charset="0"/>
              </a:rPr>
              <a:t>Guiding Principles:</a:t>
            </a:r>
          </a:p>
          <a:p>
            <a:pPr marL="514350" indent="-514350">
              <a:buFont typeface="+mj-lt"/>
              <a:buAutoNum type="arabicPeriod" startAt="3"/>
            </a:pPr>
            <a:r>
              <a:rPr lang="en-US" sz="3300" dirty="0">
                <a:solidFill>
                  <a:srgbClr val="8C101D"/>
                </a:solidFill>
                <a:ea typeface="ＭＳ Ｐゴシック" charset="0"/>
                <a:cs typeface="ＭＳ Ｐゴシック" charset="0"/>
              </a:rPr>
              <a:t>Balance tourism and local needs</a:t>
            </a:r>
          </a:p>
          <a:p>
            <a:pPr marL="514350" indent="-514350">
              <a:buAutoNum type="arabicPeriod" startAt="3"/>
            </a:pPr>
            <a:r>
              <a:rPr lang="en-US" sz="3300" dirty="0">
                <a:solidFill>
                  <a:srgbClr val="8C101D"/>
                </a:solidFill>
                <a:ea typeface="ＭＳ Ｐゴシック" charset="0"/>
                <a:cs typeface="ＭＳ Ｐゴシック" charset="0"/>
              </a:rPr>
              <a:t>Promote housing and support a diverse array of housing types to meet the needs of all segments of the population</a:t>
            </a:r>
          </a:p>
          <a:p>
            <a:pPr marL="514350" indent="-514350">
              <a:buAutoNum type="arabicPeriod" startAt="3"/>
            </a:pPr>
            <a:r>
              <a:rPr lang="en-US" sz="3300" dirty="0">
                <a:solidFill>
                  <a:srgbClr val="8C101D"/>
                </a:solidFill>
                <a:ea typeface="ＭＳ Ｐゴシック" charset="0"/>
                <a:cs typeface="ＭＳ Ｐゴシック" charset="0"/>
              </a:rPr>
              <a:t>Foster connections to nature and open space</a:t>
            </a:r>
          </a:p>
        </p:txBody>
      </p:sp>
      <p:pic>
        <p:nvPicPr>
          <p:cNvPr id="3" name="Picture 2" descr="A bridge leading to a building&#10;&#10;Description automatically generated">
            <a:extLst>
              <a:ext uri="{FF2B5EF4-FFF2-40B4-BE49-F238E27FC236}">
                <a16:creationId xmlns:a16="http://schemas.microsoft.com/office/drawing/2014/main" id="{217822EB-A451-5D4B-96C1-2F76762ED3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5704" y="1037758"/>
            <a:ext cx="5026296" cy="2827292"/>
          </a:xfrm>
          <a:prstGeom prst="rect">
            <a:avLst/>
          </a:prstGeom>
        </p:spPr>
      </p:pic>
      <p:pic>
        <p:nvPicPr>
          <p:cNvPr id="6" name="Picture 5" descr="A large brick building with grass and trees&#10;&#10;Description automatically generated">
            <a:extLst>
              <a:ext uri="{FF2B5EF4-FFF2-40B4-BE49-F238E27FC236}">
                <a16:creationId xmlns:a16="http://schemas.microsoft.com/office/drawing/2014/main" id="{C0E0F780-69CB-DF48-B1C9-813044FD79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65704" y="3988408"/>
            <a:ext cx="5026296" cy="3651350"/>
          </a:xfrm>
          <a:prstGeom prst="rect">
            <a:avLst/>
          </a:prstGeom>
        </p:spPr>
      </p:pic>
    </p:spTree>
    <p:extLst>
      <p:ext uri="{BB962C8B-B14F-4D97-AF65-F5344CB8AC3E}">
        <p14:creationId xmlns:p14="http://schemas.microsoft.com/office/powerpoint/2010/main" val="424137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p:txBody>
          <a:bodyPr/>
          <a:lstStyle/>
          <a:p>
            <a:r>
              <a:rPr lang="en-US" dirty="0">
                <a:latin typeface="Univers 55" charset="0"/>
                <a:ea typeface="굴림" charset="0"/>
                <a:cs typeface="굴림" charset="0"/>
              </a:rPr>
              <a:t>2. Vision and Guiding Principles Review</a:t>
            </a:r>
          </a:p>
        </p:txBody>
      </p:sp>
      <p:sp>
        <p:nvSpPr>
          <p:cNvPr id="21507" name="Content Placeholder 3"/>
          <p:cNvSpPr>
            <a:spLocks noGrp="1"/>
          </p:cNvSpPr>
          <p:nvPr>
            <p:ph idx="1"/>
          </p:nvPr>
        </p:nvSpPr>
        <p:spPr>
          <a:xfrm>
            <a:off x="783021" y="1145627"/>
            <a:ext cx="6211338" cy="5435281"/>
          </a:xfrm>
        </p:spPr>
        <p:txBody>
          <a:bodyPr>
            <a:normAutofit fontScale="55000" lnSpcReduction="20000"/>
          </a:bodyPr>
          <a:lstStyle/>
          <a:p>
            <a:pPr marL="0" indent="0">
              <a:buNone/>
            </a:pPr>
            <a:r>
              <a:rPr lang="en-US" sz="5100" b="1" dirty="0">
                <a:latin typeface="Univers 55" charset="0"/>
                <a:ea typeface="ＭＳ Ｐゴシック" charset="0"/>
                <a:cs typeface="ＭＳ Ｐゴシック" charset="0"/>
              </a:rPr>
              <a:t>Guiding Principles:</a:t>
            </a:r>
          </a:p>
          <a:p>
            <a:pPr marL="514350" indent="-514350">
              <a:lnSpc>
                <a:spcPct val="120000"/>
              </a:lnSpc>
              <a:buFont typeface="+mj-lt"/>
              <a:buAutoNum type="arabicPeriod" startAt="6"/>
            </a:pPr>
            <a:r>
              <a:rPr lang="en-US" sz="5100" dirty="0">
                <a:solidFill>
                  <a:srgbClr val="8C101D"/>
                </a:solidFill>
                <a:ea typeface="ＭＳ Ｐゴシック" charset="0"/>
                <a:cs typeface="ＭＳ Ｐゴシック" charset="0"/>
              </a:rPr>
              <a:t>Emphasize environmental sustainability </a:t>
            </a:r>
          </a:p>
          <a:p>
            <a:pPr marL="514350" indent="-514350">
              <a:lnSpc>
                <a:spcPct val="120000"/>
              </a:lnSpc>
              <a:buAutoNum type="arabicPeriod" startAt="6"/>
            </a:pPr>
            <a:r>
              <a:rPr lang="en-US" sz="5100" dirty="0">
                <a:solidFill>
                  <a:srgbClr val="8C101D"/>
                </a:solidFill>
                <a:ea typeface="ＭＳ Ｐゴシック" charset="0"/>
                <a:cs typeface="ＭＳ Ｐゴシック" charset="0"/>
              </a:rPr>
              <a:t>Achieve healthy and safe community for all</a:t>
            </a:r>
          </a:p>
          <a:p>
            <a:pPr marL="514350" indent="-514350">
              <a:lnSpc>
                <a:spcPct val="120000"/>
              </a:lnSpc>
              <a:buAutoNum type="arabicPeriod" startAt="6"/>
            </a:pPr>
            <a:r>
              <a:rPr lang="en-US" sz="5100" dirty="0">
                <a:solidFill>
                  <a:srgbClr val="8C101D"/>
                </a:solidFill>
                <a:ea typeface="ＭＳ Ｐゴシック" charset="0"/>
                <a:cs typeface="ＭＳ Ｐゴシック" charset="0"/>
              </a:rPr>
              <a:t>Promote continued Downtown revitalization</a:t>
            </a:r>
          </a:p>
          <a:p>
            <a:pPr marL="514350" indent="-514350">
              <a:lnSpc>
                <a:spcPct val="120000"/>
              </a:lnSpc>
              <a:buAutoNum type="arabicPeriod" startAt="6"/>
            </a:pPr>
            <a:r>
              <a:rPr lang="en-US" sz="5100" dirty="0">
                <a:solidFill>
                  <a:srgbClr val="8C101D"/>
                </a:solidFill>
                <a:ea typeface="ＭＳ Ｐゴシック" charset="0"/>
                <a:cs typeface="ＭＳ Ｐゴシック" charset="0"/>
              </a:rPr>
              <a:t>Celebrate culture, arts, and history</a:t>
            </a:r>
          </a:p>
          <a:p>
            <a:pPr marL="514350" indent="-514350">
              <a:lnSpc>
                <a:spcPct val="120000"/>
              </a:lnSpc>
              <a:buAutoNum type="arabicPeriod" startAt="6"/>
            </a:pPr>
            <a:r>
              <a:rPr lang="en-US" sz="5100" dirty="0">
                <a:solidFill>
                  <a:srgbClr val="8C101D"/>
                </a:solidFill>
                <a:ea typeface="ＭＳ Ｐゴシック" charset="0"/>
                <a:cs typeface="ＭＳ Ｐゴシック" charset="0"/>
              </a:rPr>
              <a:t>Achieve an economically diverse and resilient community</a:t>
            </a:r>
          </a:p>
        </p:txBody>
      </p:sp>
      <p:pic>
        <p:nvPicPr>
          <p:cNvPr id="5" name="Picture 4" descr="A group of people walking down a street next to a car&#10;&#10;Description automatically generated">
            <a:extLst>
              <a:ext uri="{FF2B5EF4-FFF2-40B4-BE49-F238E27FC236}">
                <a16:creationId xmlns:a16="http://schemas.microsoft.com/office/drawing/2014/main" id="{A99ADFCF-CF07-414A-90E5-1F167CAA9C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85485" y="1081460"/>
            <a:ext cx="4006515" cy="3004886"/>
          </a:xfrm>
          <a:prstGeom prst="rect">
            <a:avLst/>
          </a:prstGeom>
        </p:spPr>
      </p:pic>
      <p:pic>
        <p:nvPicPr>
          <p:cNvPr id="9" name="Picture 8" descr="A palm tree in front of a building&#10;&#10;Description automatically generated">
            <a:extLst>
              <a:ext uri="{FF2B5EF4-FFF2-40B4-BE49-F238E27FC236}">
                <a16:creationId xmlns:a16="http://schemas.microsoft.com/office/drawing/2014/main" id="{9BBBA978-DC8B-F440-B316-A2E0601A744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85485" y="4216878"/>
            <a:ext cx="5342020" cy="3004886"/>
          </a:xfrm>
          <a:prstGeom prst="rect">
            <a:avLst/>
          </a:prstGeom>
        </p:spPr>
      </p:pic>
    </p:spTree>
    <p:extLst>
      <p:ext uri="{BB962C8B-B14F-4D97-AF65-F5344CB8AC3E}">
        <p14:creationId xmlns:p14="http://schemas.microsoft.com/office/powerpoint/2010/main" val="1689251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C5402A-7D64-479A-A02A-F27C65FAECCC}"/>
              </a:ext>
            </a:extLst>
          </p:cNvPr>
          <p:cNvSpPr>
            <a:spLocks noGrp="1"/>
          </p:cNvSpPr>
          <p:nvPr>
            <p:ph type="title"/>
          </p:nvPr>
        </p:nvSpPr>
        <p:spPr/>
        <p:txBody>
          <a:bodyPr/>
          <a:lstStyle/>
          <a:p>
            <a:r>
              <a:rPr lang="en-US" dirty="0"/>
              <a:t>Poll on Guiding Principles</a:t>
            </a:r>
          </a:p>
        </p:txBody>
      </p:sp>
      <p:sp>
        <p:nvSpPr>
          <p:cNvPr id="5" name="Content Placeholder 4">
            <a:extLst>
              <a:ext uri="{FF2B5EF4-FFF2-40B4-BE49-F238E27FC236}">
                <a16:creationId xmlns:a16="http://schemas.microsoft.com/office/drawing/2014/main" id="{717AE27F-6166-4C5D-AB99-2902BB4BBB63}"/>
              </a:ext>
            </a:extLst>
          </p:cNvPr>
          <p:cNvSpPr>
            <a:spLocks noGrp="1"/>
          </p:cNvSpPr>
          <p:nvPr>
            <p:ph idx="1"/>
          </p:nvPr>
        </p:nvSpPr>
        <p:spPr>
          <a:xfrm>
            <a:off x="457199" y="1219199"/>
            <a:ext cx="11462657" cy="5069305"/>
          </a:xfrm>
        </p:spPr>
        <p:txBody>
          <a:bodyPr/>
          <a:lstStyle/>
          <a:p>
            <a:pPr marL="0" indent="0">
              <a:buNone/>
            </a:pPr>
            <a:r>
              <a:rPr lang="en-US" dirty="0"/>
              <a:t>Select the topics that reflect your priorities:  </a:t>
            </a:r>
          </a:p>
        </p:txBody>
      </p:sp>
      <p:sp>
        <p:nvSpPr>
          <p:cNvPr id="2" name="Rectangle 1">
            <a:extLst>
              <a:ext uri="{FF2B5EF4-FFF2-40B4-BE49-F238E27FC236}">
                <a16:creationId xmlns:a16="http://schemas.microsoft.com/office/drawing/2014/main" id="{DA702D3C-843E-EC4B-949E-C57B749610CC}"/>
              </a:ext>
            </a:extLst>
          </p:cNvPr>
          <p:cNvSpPr/>
          <p:nvPr/>
        </p:nvSpPr>
        <p:spPr>
          <a:xfrm>
            <a:off x="457199" y="1885622"/>
            <a:ext cx="7836570" cy="5170646"/>
          </a:xfrm>
          <a:prstGeom prst="rect">
            <a:avLst/>
          </a:prstGeom>
        </p:spPr>
        <p:txBody>
          <a:bodyPr wrap="square">
            <a:spAutoFit/>
          </a:bodyPr>
          <a:lstStyle/>
          <a:p>
            <a:pPr marL="514350" indent="-514350">
              <a:spcAft>
                <a:spcPts val="600"/>
              </a:spcAft>
              <a:buAutoNum type="arabicPeriod"/>
            </a:pPr>
            <a:r>
              <a:rPr lang="en-US" sz="2000" dirty="0">
                <a:solidFill>
                  <a:srgbClr val="8C101D"/>
                </a:solidFill>
                <a:ea typeface="ＭＳ Ｐゴシック" charset="0"/>
                <a:cs typeface="ＭＳ Ｐゴシック" charset="0"/>
              </a:rPr>
              <a:t>Connected neighborhoods, vibrant/walkable districts, revitalized corridors</a:t>
            </a:r>
          </a:p>
          <a:p>
            <a:pPr marL="514350" indent="-514350">
              <a:spcAft>
                <a:spcPts val="600"/>
              </a:spcAft>
              <a:buAutoNum type="arabicPeriod"/>
            </a:pPr>
            <a:r>
              <a:rPr lang="en-US" sz="2000" dirty="0">
                <a:solidFill>
                  <a:srgbClr val="8C101D"/>
                </a:solidFill>
                <a:ea typeface="ＭＳ Ｐゴシック" charset="0"/>
                <a:cs typeface="ＭＳ Ｐゴシック" charset="0"/>
              </a:rPr>
              <a:t>Enhanced walking, bicycling, and public transportation systems, intelligently-managed traffic</a:t>
            </a:r>
          </a:p>
          <a:p>
            <a:pPr marL="514350" indent="-514350">
              <a:spcAft>
                <a:spcPts val="600"/>
              </a:spcAft>
              <a:buFont typeface="+mj-lt"/>
              <a:buAutoNum type="arabicPeriod" startAt="3"/>
            </a:pPr>
            <a:r>
              <a:rPr lang="en-US" sz="2000" dirty="0">
                <a:solidFill>
                  <a:srgbClr val="8C101D"/>
                </a:solidFill>
                <a:ea typeface="ＭＳ Ｐゴシック" charset="0"/>
                <a:cs typeface="ＭＳ Ｐゴシック" charset="0"/>
              </a:rPr>
              <a:t>Balance of tourism and local needs </a:t>
            </a:r>
          </a:p>
          <a:p>
            <a:pPr marL="514350" indent="-514350">
              <a:spcAft>
                <a:spcPts val="600"/>
              </a:spcAft>
              <a:buAutoNum type="arabicPeriod" startAt="3"/>
            </a:pPr>
            <a:r>
              <a:rPr lang="en-US" sz="2000" dirty="0">
                <a:solidFill>
                  <a:srgbClr val="8C101D"/>
                </a:solidFill>
                <a:ea typeface="ＭＳ Ｐゴシック" charset="0"/>
                <a:cs typeface="ＭＳ Ｐゴシック" charset="0"/>
              </a:rPr>
              <a:t>Housing, support diverse housing types</a:t>
            </a:r>
          </a:p>
          <a:p>
            <a:pPr marL="514350" indent="-514350">
              <a:spcAft>
                <a:spcPts val="600"/>
              </a:spcAft>
              <a:buAutoNum type="arabicPeriod" startAt="3"/>
            </a:pPr>
            <a:r>
              <a:rPr lang="en-US" sz="2000" dirty="0">
                <a:solidFill>
                  <a:srgbClr val="8C101D"/>
                </a:solidFill>
                <a:ea typeface="ＭＳ Ｐゴシック" charset="0"/>
                <a:cs typeface="ＭＳ Ｐゴシック" charset="0"/>
              </a:rPr>
              <a:t>Connections to nature and open space</a:t>
            </a:r>
          </a:p>
          <a:p>
            <a:pPr marL="514350" indent="-514350">
              <a:spcAft>
                <a:spcPts val="600"/>
              </a:spcAft>
              <a:buFont typeface="+mj-lt"/>
              <a:buAutoNum type="arabicPeriod" startAt="6"/>
            </a:pPr>
            <a:r>
              <a:rPr lang="en-US" sz="2000" dirty="0">
                <a:solidFill>
                  <a:srgbClr val="8C101D"/>
                </a:solidFill>
                <a:ea typeface="ＭＳ Ｐゴシック" charset="0"/>
                <a:cs typeface="ＭＳ Ｐゴシック" charset="0"/>
              </a:rPr>
              <a:t>Environmental sustainability</a:t>
            </a:r>
          </a:p>
          <a:p>
            <a:pPr marL="514350" indent="-514350">
              <a:spcAft>
                <a:spcPts val="600"/>
              </a:spcAft>
              <a:buAutoNum type="arabicPeriod" startAt="6"/>
            </a:pPr>
            <a:r>
              <a:rPr lang="en-US" sz="2000" dirty="0">
                <a:solidFill>
                  <a:srgbClr val="8C101D"/>
                </a:solidFill>
                <a:ea typeface="ＭＳ Ｐゴシック" charset="0"/>
                <a:cs typeface="ＭＳ Ｐゴシック" charset="0"/>
              </a:rPr>
              <a:t>Healthy and safe community for all</a:t>
            </a:r>
          </a:p>
          <a:p>
            <a:pPr marL="514350" indent="-514350">
              <a:spcAft>
                <a:spcPts val="600"/>
              </a:spcAft>
              <a:buAutoNum type="arabicPeriod" startAt="6"/>
            </a:pPr>
            <a:r>
              <a:rPr lang="en-US" sz="2000" dirty="0">
                <a:solidFill>
                  <a:srgbClr val="8C101D"/>
                </a:solidFill>
                <a:ea typeface="ＭＳ Ｐゴシック" charset="0"/>
                <a:cs typeface="ＭＳ Ｐゴシック" charset="0"/>
              </a:rPr>
              <a:t>Downtown revitalization</a:t>
            </a:r>
          </a:p>
          <a:p>
            <a:pPr marL="514350" indent="-514350">
              <a:spcAft>
                <a:spcPts val="600"/>
              </a:spcAft>
              <a:buAutoNum type="arabicPeriod" startAt="6"/>
            </a:pPr>
            <a:r>
              <a:rPr lang="en-US" sz="2000" dirty="0">
                <a:solidFill>
                  <a:srgbClr val="8C101D"/>
                </a:solidFill>
                <a:ea typeface="ＭＳ Ｐゴシック" charset="0"/>
                <a:cs typeface="ＭＳ Ｐゴシック" charset="0"/>
              </a:rPr>
              <a:t>Culture, arts, and history</a:t>
            </a:r>
          </a:p>
          <a:p>
            <a:pPr marL="514350" indent="-514350">
              <a:spcAft>
                <a:spcPts val="600"/>
              </a:spcAft>
              <a:buAutoNum type="arabicPeriod" startAt="6"/>
            </a:pPr>
            <a:r>
              <a:rPr lang="en-US" sz="2000" dirty="0">
                <a:solidFill>
                  <a:srgbClr val="8C101D"/>
                </a:solidFill>
                <a:ea typeface="ＭＳ Ｐゴシック" charset="0"/>
                <a:cs typeface="ＭＳ Ｐゴシック" charset="0"/>
              </a:rPr>
              <a:t>Economically diverse and resilient community</a:t>
            </a:r>
          </a:p>
          <a:p>
            <a:pPr marL="514350" indent="-514350">
              <a:buAutoNum type="arabicPeriod" startAt="3"/>
            </a:pPr>
            <a:endParaRPr lang="en-US" sz="2000" dirty="0">
              <a:solidFill>
                <a:srgbClr val="8C101D"/>
              </a:solidFill>
              <a:ea typeface="ＭＳ Ｐゴシック" charset="0"/>
              <a:cs typeface="ＭＳ Ｐゴシック" charset="0"/>
            </a:endParaRPr>
          </a:p>
          <a:p>
            <a:pPr marL="514350" indent="-514350">
              <a:buAutoNum type="arabicPeriod"/>
            </a:pPr>
            <a:endParaRPr lang="en-US" sz="2000" dirty="0">
              <a:solidFill>
                <a:srgbClr val="8C101D"/>
              </a:solidFill>
              <a:ea typeface="ＭＳ Ｐゴシック" charset="0"/>
              <a:cs typeface="ＭＳ Ｐゴシック" charset="0"/>
            </a:endParaRPr>
          </a:p>
        </p:txBody>
      </p:sp>
    </p:spTree>
    <p:extLst>
      <p:ext uri="{BB962C8B-B14F-4D97-AF65-F5344CB8AC3E}">
        <p14:creationId xmlns:p14="http://schemas.microsoft.com/office/powerpoint/2010/main" val="4188589250"/>
      </p:ext>
    </p:extLst>
  </p:cSld>
  <p:clrMapOvr>
    <a:masterClrMapping/>
  </p:clrMapOvr>
  <mc:AlternateContent xmlns:mc="http://schemas.openxmlformats.org/markup-compatibility/2006" xmlns:p14="http://schemas.microsoft.com/office/powerpoint/2010/main">
    <mc:Choice Requires="p14">
      <p:transition spd="slow" p14:dur="2000" advTm="28837"/>
    </mc:Choice>
    <mc:Fallback xmlns="">
      <p:transition spd="slow" advTm="2883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C101D"/>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AA5B2A9-CF3F-5845-BCA0-C3B4683D181B}"/>
              </a:ext>
            </a:extLst>
          </p:cNvPr>
          <p:cNvSpPr>
            <a:spLocks noGrp="1"/>
          </p:cNvSpPr>
          <p:nvPr>
            <p:ph type="title"/>
          </p:nvPr>
        </p:nvSpPr>
        <p:spPr>
          <a:xfrm>
            <a:off x="706582" y="2673927"/>
            <a:ext cx="11887200" cy="914400"/>
          </a:xfrm>
        </p:spPr>
        <p:txBody>
          <a:bodyPr/>
          <a:lstStyle/>
          <a:p>
            <a:r>
              <a:rPr lang="en-US" dirty="0"/>
              <a:t>3. Focus Areas and Possibilities</a:t>
            </a:r>
          </a:p>
        </p:txBody>
      </p:sp>
    </p:spTree>
    <p:extLst>
      <p:ext uri="{BB962C8B-B14F-4D97-AF65-F5344CB8AC3E}">
        <p14:creationId xmlns:p14="http://schemas.microsoft.com/office/powerpoint/2010/main" val="164069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8733BB85-1908-4A43-94E0-3D8D76AC6684}"/>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733800" y="-152400"/>
            <a:ext cx="5369814" cy="7159752"/>
          </a:xfrm>
        </p:spPr>
      </p:pic>
    </p:spTree>
    <p:extLst>
      <p:ext uri="{BB962C8B-B14F-4D97-AF65-F5344CB8AC3E}">
        <p14:creationId xmlns:p14="http://schemas.microsoft.com/office/powerpoint/2010/main" val="2337380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2">
            <a:extLst>
              <a:ext uri="{FF2B5EF4-FFF2-40B4-BE49-F238E27FC236}">
                <a16:creationId xmlns:a16="http://schemas.microsoft.com/office/drawing/2014/main" id="{4FB0BCAC-76C7-2D4D-A211-74F9D10C7522}"/>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l="38056" t="17346" r="3733" b="35144"/>
          <a:stretch/>
        </p:blipFill>
        <p:spPr>
          <a:xfrm>
            <a:off x="3524482" y="94222"/>
            <a:ext cx="6215263" cy="6763778"/>
          </a:xfrm>
          <a:prstGeom prst="rect">
            <a:avLst/>
          </a:prstGeom>
        </p:spPr>
      </p:pic>
      <p:pic>
        <p:nvPicPr>
          <p:cNvPr id="6" name="Content Placeholder 2">
            <a:extLst>
              <a:ext uri="{FF2B5EF4-FFF2-40B4-BE49-F238E27FC236}">
                <a16:creationId xmlns:a16="http://schemas.microsoft.com/office/drawing/2014/main" id="{AA317F18-F730-AF47-A9D8-5304D52F80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2178" r="69453" b="1973"/>
          <a:stretch/>
        </p:blipFill>
        <p:spPr>
          <a:xfrm>
            <a:off x="1151021" y="3962398"/>
            <a:ext cx="1648610" cy="2579733"/>
          </a:xfrm>
          <a:prstGeom prst="rect">
            <a:avLst/>
          </a:prstGeom>
        </p:spPr>
      </p:pic>
    </p:spTree>
    <p:extLst>
      <p:ext uri="{BB962C8B-B14F-4D97-AF65-F5344CB8AC3E}">
        <p14:creationId xmlns:p14="http://schemas.microsoft.com/office/powerpoint/2010/main" val="185144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DF475-209C-4FF9-8EA0-767679648F99}"/>
              </a:ext>
            </a:extLst>
          </p:cNvPr>
          <p:cNvSpPr>
            <a:spLocks noGrp="1"/>
          </p:cNvSpPr>
          <p:nvPr>
            <p:ph type="title"/>
          </p:nvPr>
        </p:nvSpPr>
        <p:spPr/>
        <p:txBody>
          <a:bodyPr>
            <a:normAutofit fontScale="90000"/>
          </a:bodyPr>
          <a:lstStyle/>
          <a:p>
            <a:r>
              <a:rPr lang="en-US" dirty="0">
                <a:solidFill>
                  <a:srgbClr val="8C101D"/>
                </a:solidFill>
              </a:rPr>
              <a:t>Corridors and </a:t>
            </a:r>
            <a:br>
              <a:rPr lang="en-US" dirty="0">
                <a:solidFill>
                  <a:srgbClr val="8C101D"/>
                </a:solidFill>
              </a:rPr>
            </a:br>
            <a:r>
              <a:rPr lang="en-US" dirty="0">
                <a:solidFill>
                  <a:srgbClr val="8C101D"/>
                </a:solidFill>
              </a:rPr>
              <a:t>Downtown</a:t>
            </a:r>
          </a:p>
        </p:txBody>
      </p:sp>
      <p:pic>
        <p:nvPicPr>
          <p:cNvPr id="6" name="Picture 5" descr="A close up of a map&#10;&#10;Description automatically generated">
            <a:extLst>
              <a:ext uri="{FF2B5EF4-FFF2-40B4-BE49-F238E27FC236}">
                <a16:creationId xmlns:a16="http://schemas.microsoft.com/office/drawing/2014/main" id="{38CBC839-918C-4238-981E-39F71392D00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66042" y="0"/>
            <a:ext cx="6275024" cy="6874042"/>
          </a:xfrm>
          <a:prstGeom prst="rect">
            <a:avLst/>
          </a:prstGeom>
        </p:spPr>
      </p:pic>
    </p:spTree>
    <p:extLst>
      <p:ext uri="{BB962C8B-B14F-4D97-AF65-F5344CB8AC3E}">
        <p14:creationId xmlns:p14="http://schemas.microsoft.com/office/powerpoint/2010/main" val="3668517041"/>
      </p:ext>
    </p:extLst>
  </p:cSld>
  <p:clrMapOvr>
    <a:masterClrMapping/>
  </p:clrMapOvr>
  <mc:AlternateContent xmlns:mc="http://schemas.openxmlformats.org/markup-compatibility/2006" xmlns:p14="http://schemas.microsoft.com/office/powerpoint/2010/main">
    <mc:Choice Requires="p14">
      <p:transition spd="slow" p14:dur="2000" advTm="17246"/>
    </mc:Choice>
    <mc:Fallback xmlns="">
      <p:transition spd="slow" advTm="17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C101D"/>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AA5B2A9-CF3F-5845-BCA0-C3B4683D181B}"/>
              </a:ext>
            </a:extLst>
          </p:cNvPr>
          <p:cNvSpPr>
            <a:spLocks noGrp="1"/>
          </p:cNvSpPr>
          <p:nvPr>
            <p:ph type="title"/>
          </p:nvPr>
        </p:nvSpPr>
        <p:spPr>
          <a:xfrm>
            <a:off x="706582" y="2673927"/>
            <a:ext cx="11887200" cy="914400"/>
          </a:xfrm>
        </p:spPr>
        <p:txBody>
          <a:bodyPr/>
          <a:lstStyle/>
          <a:p>
            <a:r>
              <a:rPr lang="en-US" dirty="0"/>
              <a:t>Jefferson Street</a:t>
            </a:r>
          </a:p>
        </p:txBody>
      </p:sp>
    </p:spTree>
    <p:extLst>
      <p:ext uri="{BB962C8B-B14F-4D97-AF65-F5344CB8AC3E}">
        <p14:creationId xmlns:p14="http://schemas.microsoft.com/office/powerpoint/2010/main" val="2309305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C5402A-7D64-479A-A02A-F27C65FAECCC}"/>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717AE27F-6166-4C5D-AB99-2902BB4BBB63}"/>
              </a:ext>
            </a:extLst>
          </p:cNvPr>
          <p:cNvSpPr>
            <a:spLocks noGrp="1"/>
          </p:cNvSpPr>
          <p:nvPr>
            <p:ph idx="1"/>
          </p:nvPr>
        </p:nvSpPr>
        <p:spPr>
          <a:xfrm>
            <a:off x="457199" y="1219200"/>
            <a:ext cx="11462657" cy="2794000"/>
          </a:xfrm>
        </p:spPr>
        <p:txBody>
          <a:bodyPr>
            <a:normAutofit/>
          </a:bodyPr>
          <a:lstStyle/>
          <a:p>
            <a:pPr marL="514350" indent="-514350">
              <a:buFont typeface="+mj-lt"/>
              <a:buAutoNum type="arabicPeriod"/>
            </a:pPr>
            <a:r>
              <a:rPr lang="en-US" dirty="0"/>
              <a:t>General Plan Overview</a:t>
            </a:r>
          </a:p>
          <a:p>
            <a:pPr marL="514350" indent="-514350">
              <a:buFont typeface="+mj-lt"/>
              <a:buAutoNum type="arabicPeriod"/>
            </a:pPr>
            <a:r>
              <a:rPr lang="en-US" dirty="0"/>
              <a:t>Vision and Guiding Principles</a:t>
            </a:r>
          </a:p>
          <a:p>
            <a:pPr marL="514350" indent="-514350">
              <a:buFont typeface="+mj-lt"/>
              <a:buAutoNum type="arabicPeriod"/>
            </a:pPr>
            <a:r>
              <a:rPr lang="en-US" dirty="0"/>
              <a:t>Focus Areas and Possibilities</a:t>
            </a:r>
          </a:p>
          <a:p>
            <a:pPr marL="514350" indent="-514350">
              <a:buFont typeface="+mj-lt"/>
              <a:buAutoNum type="arabicPeriod"/>
            </a:pPr>
            <a:r>
              <a:rPr lang="en-US" dirty="0"/>
              <a:t>Conclusion and Next Steps</a:t>
            </a:r>
          </a:p>
          <a:p>
            <a:endParaRPr lang="en-US" dirty="0"/>
          </a:p>
        </p:txBody>
      </p:sp>
      <p:pic>
        <p:nvPicPr>
          <p:cNvPr id="6" name="Picture 5">
            <a:extLst>
              <a:ext uri="{FF2B5EF4-FFF2-40B4-BE49-F238E27FC236}">
                <a16:creationId xmlns:a16="http://schemas.microsoft.com/office/drawing/2014/main" id="{9A312A04-84CF-4FD9-A7A3-147FDAAE192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4013200"/>
            <a:ext cx="12192000" cy="3251200"/>
          </a:xfrm>
          <a:prstGeom prst="rect">
            <a:avLst/>
          </a:prstGeom>
        </p:spPr>
      </p:pic>
    </p:spTree>
    <p:extLst>
      <p:ext uri="{BB962C8B-B14F-4D97-AF65-F5344CB8AC3E}">
        <p14:creationId xmlns:p14="http://schemas.microsoft.com/office/powerpoint/2010/main" val="1851522306"/>
      </p:ext>
    </p:extLst>
  </p:cSld>
  <p:clrMapOvr>
    <a:masterClrMapping/>
  </p:clrMapOvr>
  <mc:AlternateContent xmlns:mc="http://schemas.openxmlformats.org/markup-compatibility/2006" xmlns:p14="http://schemas.microsoft.com/office/powerpoint/2010/main">
    <mc:Choice Requires="p14">
      <p:transition spd="slow" p14:dur="2000" advTm="28837"/>
    </mc:Choice>
    <mc:Fallback xmlns="">
      <p:transition spd="slow" advTm="2883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7" title="Napa 2040 General Plan Update - Jefferson Street Focus Area">
            <a:hlinkClick r:id="" action="ppaction://media"/>
            <a:extLst>
              <a:ext uri="{FF2B5EF4-FFF2-40B4-BE49-F238E27FC236}">
                <a16:creationId xmlns:a16="http://schemas.microsoft.com/office/drawing/2014/main" id="{CEE8151D-C5B0-4539-915D-3CDF2AE0E833}"/>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8066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2B5AF0-8754-A746-B6F6-7933047F7829}"/>
              </a:ext>
            </a:extLst>
          </p:cNvPr>
          <p:cNvSpPr>
            <a:spLocks noGrp="1"/>
          </p:cNvSpPr>
          <p:nvPr>
            <p:ph idx="1"/>
          </p:nvPr>
        </p:nvSpPr>
        <p:spPr>
          <a:xfrm>
            <a:off x="609600" y="1524000"/>
            <a:ext cx="10972800" cy="4530436"/>
          </a:xfrm>
        </p:spPr>
        <p:txBody>
          <a:bodyPr>
            <a:normAutofit/>
          </a:bodyPr>
          <a:lstStyle/>
          <a:p>
            <a:pPr marL="914400" indent="-628650">
              <a:buFont typeface="Wingdings" pitchFamily="2" charset="2"/>
              <a:buChar char="q"/>
            </a:pPr>
            <a:r>
              <a:rPr lang="en-US" dirty="0">
                <a:solidFill>
                  <a:srgbClr val="8C101D"/>
                </a:solidFill>
              </a:rPr>
              <a:t>Pedestrian comfort + safety (sidewalks/crossings) </a:t>
            </a:r>
          </a:p>
          <a:p>
            <a:pPr marL="914400" indent="-628650">
              <a:buFont typeface="Wingdings" pitchFamily="2" charset="2"/>
              <a:buChar char="q"/>
            </a:pPr>
            <a:r>
              <a:rPr lang="en-US" dirty="0">
                <a:solidFill>
                  <a:srgbClr val="8C101D"/>
                </a:solidFill>
              </a:rPr>
              <a:t>More street trees</a:t>
            </a:r>
          </a:p>
          <a:p>
            <a:pPr marL="914400" indent="-628650">
              <a:buFont typeface="Wingdings" pitchFamily="2" charset="2"/>
              <a:buChar char="q"/>
            </a:pPr>
            <a:r>
              <a:rPr lang="en-US" dirty="0">
                <a:solidFill>
                  <a:srgbClr val="8C101D"/>
                </a:solidFill>
              </a:rPr>
              <a:t>Bike-lanes or bicycle signage</a:t>
            </a:r>
          </a:p>
          <a:p>
            <a:pPr marL="914400" indent="-628650">
              <a:buFont typeface="Wingdings" pitchFamily="2" charset="2"/>
              <a:buChar char="q"/>
            </a:pPr>
            <a:r>
              <a:rPr lang="en-US" dirty="0">
                <a:solidFill>
                  <a:srgbClr val="8C101D"/>
                </a:solidFill>
              </a:rPr>
              <a:t>On-street parking</a:t>
            </a:r>
          </a:p>
          <a:p>
            <a:pPr marL="914400" indent="-628650">
              <a:buFont typeface="Wingdings" pitchFamily="2" charset="2"/>
              <a:buChar char="q"/>
            </a:pPr>
            <a:r>
              <a:rPr lang="en-US" dirty="0">
                <a:solidFill>
                  <a:srgbClr val="8C101D"/>
                </a:solidFill>
              </a:rPr>
              <a:t>Mixed-use development (housing or office above commercial)</a:t>
            </a:r>
          </a:p>
        </p:txBody>
      </p:sp>
      <p:sp>
        <p:nvSpPr>
          <p:cNvPr id="7" name="Title 2">
            <a:extLst>
              <a:ext uri="{FF2B5EF4-FFF2-40B4-BE49-F238E27FC236}">
                <a16:creationId xmlns:a16="http://schemas.microsoft.com/office/drawing/2014/main" id="{8C528384-1385-B248-B295-79E24E5BDBD9}"/>
              </a:ext>
            </a:extLst>
          </p:cNvPr>
          <p:cNvSpPr txBox="1">
            <a:spLocks/>
          </p:cNvSpPr>
          <p:nvPr/>
        </p:nvSpPr>
        <p:spPr>
          <a:xfrm>
            <a:off x="609600" y="-110836"/>
            <a:ext cx="11222182" cy="1276110"/>
          </a:xfrm>
          <a:prstGeom prst="rect">
            <a:avLst/>
          </a:prstGeom>
        </p:spPr>
        <p:txBody>
          <a:bodyPr vert="horz" lIns="91440" tIns="45720" rIns="91440" bIns="45720" rtlCol="0" anchor="t">
            <a:normAutofit/>
          </a:bodyPr>
          <a:lstStyle>
            <a:lvl1pPr algn="l" defTabSz="914400" rtl="0" eaLnBrk="1" latinLnBrk="0" hangingPunct="1">
              <a:spcBef>
                <a:spcPct val="0"/>
              </a:spcBef>
              <a:buNone/>
              <a:defRPr sz="3600" kern="1200">
                <a:solidFill>
                  <a:schemeClr val="bg1"/>
                </a:solidFill>
                <a:latin typeface="Univers 55"/>
                <a:ea typeface="+mj-ea"/>
                <a:cs typeface="+mj-cs"/>
              </a:defRPr>
            </a:lvl1pPr>
          </a:lstStyle>
          <a:p>
            <a:r>
              <a:rPr lang="en-US" dirty="0"/>
              <a:t>Jefferson Street:</a:t>
            </a:r>
          </a:p>
          <a:p>
            <a:r>
              <a:rPr lang="en-US" sz="2800" dirty="0"/>
              <a:t>Question 1: Which of the following do you support (check all you support): </a:t>
            </a:r>
          </a:p>
          <a:p>
            <a:endParaRPr lang="en-US" sz="2800" dirty="0"/>
          </a:p>
        </p:txBody>
      </p:sp>
    </p:spTree>
    <p:extLst>
      <p:ext uri="{BB962C8B-B14F-4D97-AF65-F5344CB8AC3E}">
        <p14:creationId xmlns:p14="http://schemas.microsoft.com/office/powerpoint/2010/main" val="3444806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E91F21F-1EEC-2243-A590-353DB3214687}"/>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2168D79-DE2C-5F4D-8BFA-4F194F81B0F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134194" y="1230150"/>
            <a:ext cx="4071488" cy="2006581"/>
          </a:xfrm>
          <a:prstGeom prst="rect">
            <a:avLst/>
          </a:prstGeom>
        </p:spPr>
      </p:pic>
      <p:pic>
        <p:nvPicPr>
          <p:cNvPr id="6" name="Picture 5">
            <a:extLst>
              <a:ext uri="{FF2B5EF4-FFF2-40B4-BE49-F238E27FC236}">
                <a16:creationId xmlns:a16="http://schemas.microsoft.com/office/drawing/2014/main" id="{1411AAE3-B2D8-644B-8FD1-7E2EFF5352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3246147"/>
            <a:ext cx="4049006" cy="2144146"/>
          </a:xfrm>
          <a:prstGeom prst="rect">
            <a:avLst/>
          </a:prstGeom>
        </p:spPr>
      </p:pic>
      <p:pic>
        <p:nvPicPr>
          <p:cNvPr id="7" name="Picture 6">
            <a:extLst>
              <a:ext uri="{FF2B5EF4-FFF2-40B4-BE49-F238E27FC236}">
                <a16:creationId xmlns:a16="http://schemas.microsoft.com/office/drawing/2014/main" id="{03B6F3A6-AF7D-7640-952E-FC72F0D9D88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71496" y="3228010"/>
            <a:ext cx="4071494" cy="2162283"/>
          </a:xfrm>
          <a:prstGeom prst="rect">
            <a:avLst/>
          </a:prstGeom>
        </p:spPr>
      </p:pic>
      <p:pic>
        <p:nvPicPr>
          <p:cNvPr id="8" name="Picture 7">
            <a:extLst>
              <a:ext uri="{FF2B5EF4-FFF2-40B4-BE49-F238E27FC236}">
                <a16:creationId xmlns:a16="http://schemas.microsoft.com/office/drawing/2014/main" id="{A1FB61D6-AA1A-CD47-B510-62CCF57027E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20500" y="3222253"/>
            <a:ext cx="4071500" cy="2162284"/>
          </a:xfrm>
          <a:prstGeom prst="rect">
            <a:avLst/>
          </a:prstGeom>
        </p:spPr>
      </p:pic>
      <p:pic>
        <p:nvPicPr>
          <p:cNvPr id="9" name="Picture 8">
            <a:extLst>
              <a:ext uri="{FF2B5EF4-FFF2-40B4-BE49-F238E27FC236}">
                <a16:creationId xmlns:a16="http://schemas.microsoft.com/office/drawing/2014/main" id="{C48C220D-AD30-BD42-8943-D884B53E16C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071498" y="653450"/>
            <a:ext cx="4049002" cy="2540941"/>
          </a:xfrm>
          <a:prstGeom prst="rect">
            <a:avLst/>
          </a:prstGeom>
        </p:spPr>
      </p:pic>
      <p:pic>
        <p:nvPicPr>
          <p:cNvPr id="10" name="Picture 9">
            <a:extLst>
              <a:ext uri="{FF2B5EF4-FFF2-40B4-BE49-F238E27FC236}">
                <a16:creationId xmlns:a16="http://schemas.microsoft.com/office/drawing/2014/main" id="{82956088-778E-2F4E-9FF4-FDD03E8AB39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1037516"/>
            <a:ext cx="4049002" cy="2144145"/>
          </a:xfrm>
          <a:prstGeom prst="rect">
            <a:avLst/>
          </a:prstGeom>
        </p:spPr>
      </p:pic>
      <p:sp>
        <p:nvSpPr>
          <p:cNvPr id="11" name="Title 1">
            <a:extLst>
              <a:ext uri="{FF2B5EF4-FFF2-40B4-BE49-F238E27FC236}">
                <a16:creationId xmlns:a16="http://schemas.microsoft.com/office/drawing/2014/main" id="{9B1E37F3-5CE8-EB4D-B026-22C74CEEAC26}"/>
              </a:ext>
            </a:extLst>
          </p:cNvPr>
          <p:cNvSpPr txBox="1">
            <a:spLocks/>
          </p:cNvSpPr>
          <p:nvPr/>
        </p:nvSpPr>
        <p:spPr>
          <a:xfrm>
            <a:off x="206583" y="5311804"/>
            <a:ext cx="3716892" cy="139257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Gill Sans MT" panose="020B0502020104020203" pitchFamily="34" charset="0"/>
              </a:rPr>
              <a:t>A. </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Keep as is </a:t>
            </a:r>
            <a:r>
              <a:rPr lang="en-US" sz="1800" dirty="0">
                <a:effectLst/>
                <a:latin typeface="Calibri" panose="020F0502020204030204" pitchFamily="34" charset="0"/>
                <a:ea typeface="Calibri" panose="020F0502020204030204" pitchFamily="34" charset="0"/>
                <a:cs typeface="Times New Roman" panose="02020603050405020304" pitchFamily="18" charset="0"/>
              </a:rPr>
              <a:t>- currently allowed heights between 35 to 40 feet or three to four stories and no streetscape improvements. </a:t>
            </a:r>
            <a:endParaRPr lang="en-US" dirty="0">
              <a:latin typeface="Gill Sans MT" panose="020B0502020104020203" pitchFamily="34" charset="0"/>
            </a:endParaRPr>
          </a:p>
        </p:txBody>
      </p:sp>
      <p:sp>
        <p:nvSpPr>
          <p:cNvPr id="12" name="Title 1">
            <a:extLst>
              <a:ext uri="{FF2B5EF4-FFF2-40B4-BE49-F238E27FC236}">
                <a16:creationId xmlns:a16="http://schemas.microsoft.com/office/drawing/2014/main" id="{7F264093-EA15-2C46-97AA-6B9CD0F52898}"/>
              </a:ext>
            </a:extLst>
          </p:cNvPr>
          <p:cNvSpPr txBox="1">
            <a:spLocks/>
          </p:cNvSpPr>
          <p:nvPr/>
        </p:nvSpPr>
        <p:spPr>
          <a:xfrm>
            <a:off x="4255589" y="5295043"/>
            <a:ext cx="3604939" cy="139257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Gill Sans MT" panose="020B0502020104020203" pitchFamily="34" charset="0"/>
              </a:rPr>
              <a:t>B. </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Keep currently allowed building heights </a:t>
            </a:r>
            <a:r>
              <a:rPr lang="en-US" sz="1800" dirty="0">
                <a:latin typeface="Calibri" panose="020F0502020204030204" pitchFamily="34" charset="0"/>
                <a:ea typeface="Calibri" panose="020F0502020204030204" pitchFamily="34" charset="0"/>
                <a:cs typeface="Times New Roman" panose="02020603050405020304" pitchFamily="18" charset="0"/>
              </a:rPr>
              <a:t>and </a:t>
            </a:r>
            <a:r>
              <a:rPr lang="en-US" sz="1800" dirty="0">
                <a:effectLst/>
                <a:latin typeface="Calibri" panose="020F0502020204030204" pitchFamily="34" charset="0"/>
                <a:ea typeface="Calibri" panose="020F0502020204030204" pitchFamily="34" charset="0"/>
                <a:cs typeface="Times New Roman" panose="02020603050405020304" pitchFamily="18" charset="0"/>
              </a:rPr>
              <a:t>improve streetscapes and pedestrian orientation of buildings. </a:t>
            </a:r>
            <a:endParaRPr lang="en-US" dirty="0">
              <a:latin typeface="Gill Sans MT" panose="020B0502020104020203" pitchFamily="34" charset="0"/>
            </a:endParaRPr>
          </a:p>
        </p:txBody>
      </p:sp>
      <p:sp>
        <p:nvSpPr>
          <p:cNvPr id="13" name="Title 1">
            <a:extLst>
              <a:ext uri="{FF2B5EF4-FFF2-40B4-BE49-F238E27FC236}">
                <a16:creationId xmlns:a16="http://schemas.microsoft.com/office/drawing/2014/main" id="{153C4F9A-F512-3C46-BD09-D6A724780381}"/>
              </a:ext>
            </a:extLst>
          </p:cNvPr>
          <p:cNvSpPr txBox="1">
            <a:spLocks/>
          </p:cNvSpPr>
          <p:nvPr/>
        </p:nvSpPr>
        <p:spPr>
          <a:xfrm>
            <a:off x="8291002" y="5390293"/>
            <a:ext cx="3694407" cy="139257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Gill Sans MT" panose="020B0502020104020203" pitchFamily="34" charset="0"/>
              </a:rPr>
              <a:t>C. </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Increase allowed heights by one story </a:t>
            </a:r>
            <a:r>
              <a:rPr lang="en-US" sz="1800" dirty="0">
                <a:effectLst/>
                <a:latin typeface="Calibri" panose="020F0502020204030204" pitchFamily="34" charset="0"/>
                <a:ea typeface="Calibri" panose="020F0502020204030204" pitchFamily="34" charset="0"/>
                <a:cs typeface="Times New Roman" panose="02020603050405020304" pitchFamily="18" charset="0"/>
              </a:rPr>
              <a:t>(50 to 55 feet, or 4 stories) in portions with well-designed, pedestrian-oriented buildings, and streetscape improvements. </a:t>
            </a:r>
            <a:endParaRPr lang="en-US" dirty="0">
              <a:latin typeface="Gill Sans MT" panose="020B0502020104020203" pitchFamily="34" charset="0"/>
            </a:endParaRPr>
          </a:p>
        </p:txBody>
      </p:sp>
      <p:cxnSp>
        <p:nvCxnSpPr>
          <p:cNvPr id="14" name="Straight Connector 13">
            <a:extLst>
              <a:ext uri="{FF2B5EF4-FFF2-40B4-BE49-F238E27FC236}">
                <a16:creationId xmlns:a16="http://schemas.microsoft.com/office/drawing/2014/main" id="{C694B94A-EAA5-A04F-B49E-D2088A14A235}"/>
              </a:ext>
            </a:extLst>
          </p:cNvPr>
          <p:cNvCxnSpPr>
            <a:cxnSpLocks/>
          </p:cNvCxnSpPr>
          <p:nvPr/>
        </p:nvCxnSpPr>
        <p:spPr>
          <a:xfrm>
            <a:off x="4049011" y="964734"/>
            <a:ext cx="0" cy="589326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1131C3-5ECC-174E-90FC-75994E728D6E}"/>
              </a:ext>
            </a:extLst>
          </p:cNvPr>
          <p:cNvCxnSpPr>
            <a:cxnSpLocks/>
          </p:cNvCxnSpPr>
          <p:nvPr/>
        </p:nvCxnSpPr>
        <p:spPr>
          <a:xfrm>
            <a:off x="8120506" y="964734"/>
            <a:ext cx="0" cy="589326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87B8BDB-1D80-564D-8BCD-275891709FCB}"/>
              </a:ext>
            </a:extLst>
          </p:cNvPr>
          <p:cNvSpPr/>
          <p:nvPr/>
        </p:nvSpPr>
        <p:spPr>
          <a:xfrm>
            <a:off x="0" y="0"/>
            <a:ext cx="12192000" cy="1031760"/>
          </a:xfrm>
          <a:prstGeom prst="rect">
            <a:avLst/>
          </a:prstGeom>
          <a:solidFill>
            <a:srgbClr val="8C1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
            <a:extLst>
              <a:ext uri="{FF2B5EF4-FFF2-40B4-BE49-F238E27FC236}">
                <a16:creationId xmlns:a16="http://schemas.microsoft.com/office/drawing/2014/main" id="{64C5A626-259D-3E4A-AF98-0E629EA67CCF}"/>
              </a:ext>
            </a:extLst>
          </p:cNvPr>
          <p:cNvSpPr txBox="1">
            <a:spLocks/>
          </p:cNvSpPr>
          <p:nvPr/>
        </p:nvSpPr>
        <p:spPr>
          <a:xfrm>
            <a:off x="282222" y="15395"/>
            <a:ext cx="8436707" cy="1276110"/>
          </a:xfrm>
          <a:prstGeom prst="rect">
            <a:avLst/>
          </a:prstGeom>
        </p:spPr>
        <p:txBody>
          <a:bodyPr vert="horz" lIns="91440" tIns="45720" rIns="91440" bIns="45720" rtlCol="0" anchor="t">
            <a:normAutofit/>
          </a:bodyPr>
          <a:lstStyle>
            <a:lvl1pPr algn="l" defTabSz="914400" rtl="0" eaLnBrk="1" latinLnBrk="0" hangingPunct="1">
              <a:spcBef>
                <a:spcPct val="0"/>
              </a:spcBef>
              <a:buNone/>
              <a:defRPr sz="3600" kern="1200">
                <a:solidFill>
                  <a:schemeClr val="bg1"/>
                </a:solidFill>
                <a:latin typeface="Univers 55"/>
                <a:ea typeface="+mj-ea"/>
                <a:cs typeface="+mj-cs"/>
              </a:defRPr>
            </a:lvl1pPr>
          </a:lstStyle>
          <a:p>
            <a:r>
              <a:rPr lang="en-US" dirty="0"/>
              <a:t>Jefferson Street:</a:t>
            </a:r>
          </a:p>
          <a:p>
            <a:r>
              <a:rPr lang="en-US" sz="2800" dirty="0"/>
              <a:t>Question 2: Which one of the options do you like best?</a:t>
            </a:r>
          </a:p>
        </p:txBody>
      </p:sp>
    </p:spTree>
    <p:extLst>
      <p:ext uri="{BB962C8B-B14F-4D97-AF65-F5344CB8AC3E}">
        <p14:creationId xmlns:p14="http://schemas.microsoft.com/office/powerpoint/2010/main" val="325761067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C101D"/>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AA5B2A9-CF3F-5845-BCA0-C3B4683D181B}"/>
              </a:ext>
            </a:extLst>
          </p:cNvPr>
          <p:cNvSpPr>
            <a:spLocks noGrp="1"/>
          </p:cNvSpPr>
          <p:nvPr>
            <p:ph type="title"/>
          </p:nvPr>
        </p:nvSpPr>
        <p:spPr>
          <a:xfrm>
            <a:off x="706582" y="2673927"/>
            <a:ext cx="11887200" cy="914400"/>
          </a:xfrm>
        </p:spPr>
        <p:txBody>
          <a:bodyPr/>
          <a:lstStyle/>
          <a:p>
            <a:r>
              <a:rPr lang="en-US" dirty="0" err="1"/>
              <a:t>Trancas</a:t>
            </a:r>
            <a:r>
              <a:rPr lang="en-US" dirty="0"/>
              <a:t> Street</a:t>
            </a:r>
          </a:p>
        </p:txBody>
      </p:sp>
    </p:spTree>
    <p:extLst>
      <p:ext uri="{BB962C8B-B14F-4D97-AF65-F5344CB8AC3E}">
        <p14:creationId xmlns:p14="http://schemas.microsoft.com/office/powerpoint/2010/main" val="1091754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nline Media 9" title="Napa 2040 General Plan Update - Trancas Street Focus Area">
            <a:hlinkClick r:id="" action="ppaction://media"/>
            <a:extLst>
              <a:ext uri="{FF2B5EF4-FFF2-40B4-BE49-F238E27FC236}">
                <a16:creationId xmlns:a16="http://schemas.microsoft.com/office/drawing/2014/main" id="{9977A1A0-A4C7-4160-AB40-09C9D605576E}"/>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1363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952FE6D-F167-3242-A2E9-78BDD4CAD2A4}"/>
              </a:ext>
            </a:extLst>
          </p:cNvPr>
          <p:cNvSpPr>
            <a:spLocks noGrp="1"/>
          </p:cNvSpPr>
          <p:nvPr>
            <p:ph idx="1"/>
          </p:nvPr>
        </p:nvSpPr>
        <p:spPr>
          <a:xfrm>
            <a:off x="609600" y="1524000"/>
            <a:ext cx="10972800" cy="4530436"/>
          </a:xfrm>
        </p:spPr>
        <p:txBody>
          <a:bodyPr>
            <a:normAutofit/>
          </a:bodyPr>
          <a:lstStyle/>
          <a:p>
            <a:pPr marL="914400" indent="-628650">
              <a:buFont typeface="Wingdings" pitchFamily="2" charset="2"/>
              <a:buChar char="q"/>
            </a:pPr>
            <a:r>
              <a:rPr lang="en-US" dirty="0">
                <a:solidFill>
                  <a:srgbClr val="8C101D"/>
                </a:solidFill>
              </a:rPr>
              <a:t>Pedestrian comfort + safety (sidewalks/crossings) </a:t>
            </a:r>
          </a:p>
          <a:p>
            <a:pPr marL="914400" indent="-628650">
              <a:buFont typeface="Wingdings" pitchFamily="2" charset="2"/>
              <a:buChar char="q"/>
            </a:pPr>
            <a:r>
              <a:rPr lang="en-US" dirty="0">
                <a:solidFill>
                  <a:srgbClr val="8C101D"/>
                </a:solidFill>
              </a:rPr>
              <a:t>More street trees</a:t>
            </a:r>
          </a:p>
          <a:p>
            <a:pPr marL="914400" indent="-628650">
              <a:buFont typeface="Wingdings" pitchFamily="2" charset="2"/>
              <a:buChar char="q"/>
            </a:pPr>
            <a:r>
              <a:rPr lang="en-US" dirty="0">
                <a:solidFill>
                  <a:srgbClr val="8C101D"/>
                </a:solidFill>
              </a:rPr>
              <a:t>Bike-lanes or bicycle signage</a:t>
            </a:r>
          </a:p>
          <a:p>
            <a:pPr marL="914400" indent="-628650">
              <a:buFont typeface="Wingdings" pitchFamily="2" charset="2"/>
              <a:buChar char="q"/>
            </a:pPr>
            <a:r>
              <a:rPr lang="en-US" dirty="0">
                <a:solidFill>
                  <a:srgbClr val="8C101D"/>
                </a:solidFill>
              </a:rPr>
              <a:t>Mixed-use development (housing or office above commercial)</a:t>
            </a:r>
          </a:p>
        </p:txBody>
      </p:sp>
      <p:sp>
        <p:nvSpPr>
          <p:cNvPr id="9" name="Title 2">
            <a:extLst>
              <a:ext uri="{FF2B5EF4-FFF2-40B4-BE49-F238E27FC236}">
                <a16:creationId xmlns:a16="http://schemas.microsoft.com/office/drawing/2014/main" id="{BB2A83B6-D872-2D49-9665-2233E70BD148}"/>
              </a:ext>
            </a:extLst>
          </p:cNvPr>
          <p:cNvSpPr txBox="1">
            <a:spLocks/>
          </p:cNvSpPr>
          <p:nvPr/>
        </p:nvSpPr>
        <p:spPr>
          <a:xfrm>
            <a:off x="609600" y="-110836"/>
            <a:ext cx="11222182" cy="1276110"/>
          </a:xfrm>
          <a:prstGeom prst="rect">
            <a:avLst/>
          </a:prstGeom>
        </p:spPr>
        <p:txBody>
          <a:bodyPr vert="horz" lIns="91440" tIns="45720" rIns="91440" bIns="45720" rtlCol="0" anchor="t">
            <a:normAutofit/>
          </a:bodyPr>
          <a:lstStyle>
            <a:lvl1pPr algn="l" defTabSz="914400" rtl="0" eaLnBrk="1" latinLnBrk="0" hangingPunct="1">
              <a:spcBef>
                <a:spcPct val="0"/>
              </a:spcBef>
              <a:buNone/>
              <a:defRPr sz="3600" kern="1200">
                <a:solidFill>
                  <a:schemeClr val="bg1"/>
                </a:solidFill>
                <a:latin typeface="Univers 55"/>
                <a:ea typeface="+mj-ea"/>
                <a:cs typeface="+mj-cs"/>
              </a:defRPr>
            </a:lvl1pPr>
          </a:lstStyle>
          <a:p>
            <a:r>
              <a:rPr lang="en-US" dirty="0" err="1"/>
              <a:t>Trancas</a:t>
            </a:r>
            <a:r>
              <a:rPr lang="en-US" dirty="0"/>
              <a:t> Street:</a:t>
            </a:r>
          </a:p>
          <a:p>
            <a:r>
              <a:rPr lang="en-US" sz="2800" dirty="0"/>
              <a:t>Question 1: Which of the following do you support (check all you support): </a:t>
            </a:r>
          </a:p>
          <a:p>
            <a:endParaRPr lang="en-US" sz="2800" dirty="0"/>
          </a:p>
        </p:txBody>
      </p:sp>
    </p:spTree>
    <p:extLst>
      <p:ext uri="{BB962C8B-B14F-4D97-AF65-F5344CB8AC3E}">
        <p14:creationId xmlns:p14="http://schemas.microsoft.com/office/powerpoint/2010/main" val="2890922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07C5C2F-B15B-DB48-9DD9-08A40FA5BA89}"/>
              </a:ext>
            </a:extLst>
          </p:cNvPr>
          <p:cNvSpPr txBox="1">
            <a:spLocks/>
          </p:cNvSpPr>
          <p:nvPr/>
        </p:nvSpPr>
        <p:spPr>
          <a:xfrm>
            <a:off x="206583" y="5311804"/>
            <a:ext cx="3716892" cy="139257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Gill Sans MT" panose="020B0502020104020203" pitchFamily="34" charset="0"/>
              </a:rPr>
              <a:t>A. </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Keep as is </a:t>
            </a:r>
            <a:r>
              <a:rPr lang="en-US" sz="1800" dirty="0">
                <a:effectLst/>
                <a:latin typeface="Calibri" panose="020F0502020204030204" pitchFamily="34" charset="0"/>
                <a:ea typeface="Calibri" panose="020F0502020204030204" pitchFamily="34" charset="0"/>
                <a:cs typeface="Times New Roman" panose="02020603050405020304" pitchFamily="18" charset="0"/>
              </a:rPr>
              <a:t>- currently allowed heights between 35 to 40 feet or three to four stories and no streetscape improvements. </a:t>
            </a:r>
            <a:endParaRPr lang="en-US" dirty="0">
              <a:latin typeface="Gill Sans MT" panose="020B0502020104020203" pitchFamily="34" charset="0"/>
            </a:endParaRPr>
          </a:p>
        </p:txBody>
      </p:sp>
      <p:sp>
        <p:nvSpPr>
          <p:cNvPr id="7" name="Title 1">
            <a:extLst>
              <a:ext uri="{FF2B5EF4-FFF2-40B4-BE49-F238E27FC236}">
                <a16:creationId xmlns:a16="http://schemas.microsoft.com/office/drawing/2014/main" id="{67C85632-3E12-3B4C-B527-F2D3A781A261}"/>
              </a:ext>
            </a:extLst>
          </p:cNvPr>
          <p:cNvSpPr txBox="1">
            <a:spLocks/>
          </p:cNvSpPr>
          <p:nvPr/>
        </p:nvSpPr>
        <p:spPr>
          <a:xfrm>
            <a:off x="4255589" y="5295043"/>
            <a:ext cx="3604939" cy="139257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Gill Sans MT" panose="020B0502020104020203" pitchFamily="34" charset="0"/>
              </a:rPr>
              <a:t>B. </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Keep currently allowed building heights </a:t>
            </a:r>
            <a:r>
              <a:rPr lang="en-US" sz="1800" dirty="0">
                <a:latin typeface="Calibri" panose="020F0502020204030204" pitchFamily="34" charset="0"/>
                <a:ea typeface="Calibri" panose="020F0502020204030204" pitchFamily="34" charset="0"/>
                <a:cs typeface="Times New Roman" panose="02020603050405020304" pitchFamily="18" charset="0"/>
              </a:rPr>
              <a:t>and </a:t>
            </a:r>
            <a:r>
              <a:rPr lang="en-US" sz="1800" dirty="0">
                <a:effectLst/>
                <a:latin typeface="Calibri" panose="020F0502020204030204" pitchFamily="34" charset="0"/>
                <a:ea typeface="Calibri" panose="020F0502020204030204" pitchFamily="34" charset="0"/>
                <a:cs typeface="Times New Roman" panose="02020603050405020304" pitchFamily="18" charset="0"/>
              </a:rPr>
              <a:t>improve streetscapes and pedestrian orientation of buildings. </a:t>
            </a:r>
            <a:endParaRPr lang="en-US" dirty="0">
              <a:latin typeface="Gill Sans MT" panose="020B0502020104020203" pitchFamily="34" charset="0"/>
            </a:endParaRPr>
          </a:p>
        </p:txBody>
      </p:sp>
      <p:sp>
        <p:nvSpPr>
          <p:cNvPr id="8" name="Title 1">
            <a:extLst>
              <a:ext uri="{FF2B5EF4-FFF2-40B4-BE49-F238E27FC236}">
                <a16:creationId xmlns:a16="http://schemas.microsoft.com/office/drawing/2014/main" id="{97C3B94C-DBC3-1046-B46E-E173D7C177DD}"/>
              </a:ext>
            </a:extLst>
          </p:cNvPr>
          <p:cNvSpPr txBox="1">
            <a:spLocks/>
          </p:cNvSpPr>
          <p:nvPr/>
        </p:nvSpPr>
        <p:spPr>
          <a:xfrm>
            <a:off x="8291002" y="5390293"/>
            <a:ext cx="3694407" cy="139257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Gill Sans MT" panose="020B0502020104020203" pitchFamily="34" charset="0"/>
              </a:rPr>
              <a:t>C. </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Increase allowed heights by two stories </a:t>
            </a:r>
            <a:r>
              <a:rPr lang="en-US" sz="1800" dirty="0">
                <a:effectLst/>
                <a:latin typeface="Calibri" panose="020F0502020204030204" pitchFamily="34" charset="0"/>
                <a:ea typeface="Calibri" panose="020F0502020204030204" pitchFamily="34" charset="0"/>
                <a:cs typeface="Times New Roman" panose="02020603050405020304" pitchFamily="18" charset="0"/>
              </a:rPr>
              <a:t>(55 to 60 feet, or 5 stories) in portions with well-designed, pedestrian-oriented buildings, and streetscape improvements. </a:t>
            </a:r>
            <a:endParaRPr lang="en-US" dirty="0">
              <a:latin typeface="Gill Sans MT" panose="020B0502020104020203" pitchFamily="34" charset="0"/>
            </a:endParaRPr>
          </a:p>
        </p:txBody>
      </p:sp>
      <p:pic>
        <p:nvPicPr>
          <p:cNvPr id="13" name="Picture 12" descr="A close up of a road&#10;&#10;Description automatically generated">
            <a:extLst>
              <a:ext uri="{FF2B5EF4-FFF2-40B4-BE49-F238E27FC236}">
                <a16:creationId xmlns:a16="http://schemas.microsoft.com/office/drawing/2014/main" id="{1130CC13-AFF7-DD4F-99D7-47702C86EB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144" y="3269431"/>
            <a:ext cx="3992222" cy="1980025"/>
          </a:xfrm>
          <a:prstGeom prst="rect">
            <a:avLst/>
          </a:prstGeom>
        </p:spPr>
      </p:pic>
      <p:pic>
        <p:nvPicPr>
          <p:cNvPr id="15" name="Picture 14" descr="A close up of a road&#10;&#10;Description automatically generated">
            <a:extLst>
              <a:ext uri="{FF2B5EF4-FFF2-40B4-BE49-F238E27FC236}">
                <a16:creationId xmlns:a16="http://schemas.microsoft.com/office/drawing/2014/main" id="{03F4CBF8-97B6-C24F-B712-370CEAAB7E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49002" y="3269431"/>
            <a:ext cx="3992222" cy="1980025"/>
          </a:xfrm>
          <a:prstGeom prst="rect">
            <a:avLst/>
          </a:prstGeom>
        </p:spPr>
      </p:pic>
      <p:pic>
        <p:nvPicPr>
          <p:cNvPr id="17" name="Picture 16" descr="A street scene with focus on the side of a road&#10;&#10;Description automatically generated">
            <a:extLst>
              <a:ext uri="{FF2B5EF4-FFF2-40B4-BE49-F238E27FC236}">
                <a16:creationId xmlns:a16="http://schemas.microsoft.com/office/drawing/2014/main" id="{CBFF4BC9-BD95-3B41-A443-BF12AE7806C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52661" y="3269431"/>
            <a:ext cx="3992222" cy="1980025"/>
          </a:xfrm>
          <a:prstGeom prst="rect">
            <a:avLst/>
          </a:prstGeom>
        </p:spPr>
      </p:pic>
      <p:pic>
        <p:nvPicPr>
          <p:cNvPr id="19" name="Picture 18" descr="A close up of a road&#10;&#10;Description automatically generated">
            <a:extLst>
              <a:ext uri="{FF2B5EF4-FFF2-40B4-BE49-F238E27FC236}">
                <a16:creationId xmlns:a16="http://schemas.microsoft.com/office/drawing/2014/main" id="{5B2DC0A6-9371-8640-A8B1-E17F766D88F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52661" y="1177056"/>
            <a:ext cx="4103657" cy="1927388"/>
          </a:xfrm>
          <a:prstGeom prst="rect">
            <a:avLst/>
          </a:prstGeom>
        </p:spPr>
      </p:pic>
      <p:pic>
        <p:nvPicPr>
          <p:cNvPr id="21" name="Picture 20" descr="A close up of a road&#10;&#10;Description automatically generated">
            <a:extLst>
              <a:ext uri="{FF2B5EF4-FFF2-40B4-BE49-F238E27FC236}">
                <a16:creationId xmlns:a16="http://schemas.microsoft.com/office/drawing/2014/main" id="{B0BBAC2E-0305-CD4E-907D-52EF30C7EE3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009366" y="1244884"/>
            <a:ext cx="4117100" cy="1859560"/>
          </a:xfrm>
          <a:prstGeom prst="rect">
            <a:avLst/>
          </a:prstGeom>
        </p:spPr>
      </p:pic>
      <p:pic>
        <p:nvPicPr>
          <p:cNvPr id="23" name="Picture 22" descr="A picture containing road&#10;&#10;Description automatically generated">
            <a:extLst>
              <a:ext uri="{FF2B5EF4-FFF2-40B4-BE49-F238E27FC236}">
                <a16:creationId xmlns:a16="http://schemas.microsoft.com/office/drawing/2014/main" id="{3AF538EF-DFE2-0D4D-B42D-54C9836133D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426" y="1193089"/>
            <a:ext cx="3919299" cy="1783501"/>
          </a:xfrm>
          <a:prstGeom prst="rect">
            <a:avLst/>
          </a:prstGeom>
        </p:spPr>
      </p:pic>
      <p:cxnSp>
        <p:nvCxnSpPr>
          <p:cNvPr id="9" name="Straight Connector 8">
            <a:extLst>
              <a:ext uri="{FF2B5EF4-FFF2-40B4-BE49-F238E27FC236}">
                <a16:creationId xmlns:a16="http://schemas.microsoft.com/office/drawing/2014/main" id="{A6411CCF-95D9-3544-90A3-E5B7A2CF9BB4}"/>
              </a:ext>
            </a:extLst>
          </p:cNvPr>
          <p:cNvCxnSpPr>
            <a:cxnSpLocks/>
          </p:cNvCxnSpPr>
          <p:nvPr/>
        </p:nvCxnSpPr>
        <p:spPr>
          <a:xfrm>
            <a:off x="4049011" y="964734"/>
            <a:ext cx="0" cy="589326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EC5B2F7-0767-A241-AA8C-AE30BC950E59}"/>
              </a:ext>
            </a:extLst>
          </p:cNvPr>
          <p:cNvCxnSpPr>
            <a:cxnSpLocks/>
          </p:cNvCxnSpPr>
          <p:nvPr/>
        </p:nvCxnSpPr>
        <p:spPr>
          <a:xfrm>
            <a:off x="8120506" y="964734"/>
            <a:ext cx="0" cy="589326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8C482C-DB16-F84A-AD80-9471475BF524}"/>
              </a:ext>
            </a:extLst>
          </p:cNvPr>
          <p:cNvSpPr/>
          <p:nvPr/>
        </p:nvSpPr>
        <p:spPr>
          <a:xfrm>
            <a:off x="0" y="0"/>
            <a:ext cx="12192000" cy="1177056"/>
          </a:xfrm>
          <a:prstGeom prst="rect">
            <a:avLst/>
          </a:prstGeom>
          <a:solidFill>
            <a:srgbClr val="8C1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2">
            <a:extLst>
              <a:ext uri="{FF2B5EF4-FFF2-40B4-BE49-F238E27FC236}">
                <a16:creationId xmlns:a16="http://schemas.microsoft.com/office/drawing/2014/main" id="{C6912A13-1054-7245-A8D4-355E6397E5CA}"/>
              </a:ext>
            </a:extLst>
          </p:cNvPr>
          <p:cNvSpPr txBox="1">
            <a:spLocks noGrp="1"/>
          </p:cNvSpPr>
          <p:nvPr>
            <p:ph type="title"/>
          </p:nvPr>
        </p:nvSpPr>
        <p:spPr>
          <a:xfrm>
            <a:off x="282222" y="107370"/>
            <a:ext cx="11909777" cy="2913944"/>
          </a:xfrm>
          <a:prstGeom prst="rect">
            <a:avLst/>
          </a:prstGeom>
        </p:spPr>
        <p:txBody>
          <a:bodyPr vert="horz" lIns="91440" tIns="45720" rIns="91440" bIns="45720" rtlCol="0" anchor="t">
            <a:normAutofit/>
          </a:bodyPr>
          <a:lstStyle>
            <a:lvl1pPr algn="l" defTabSz="914400" rtl="0" eaLnBrk="1" latinLnBrk="0" hangingPunct="1">
              <a:spcBef>
                <a:spcPct val="0"/>
              </a:spcBef>
              <a:buNone/>
              <a:defRPr sz="3600" kern="1200">
                <a:solidFill>
                  <a:schemeClr val="bg1"/>
                </a:solidFill>
                <a:latin typeface="Univers 55"/>
                <a:ea typeface="+mj-ea"/>
                <a:cs typeface="+mj-cs"/>
              </a:defRPr>
            </a:lvl1pPr>
          </a:lstStyle>
          <a:p>
            <a:r>
              <a:rPr lang="en-US" dirty="0" err="1"/>
              <a:t>Trancas</a:t>
            </a:r>
            <a:r>
              <a:rPr lang="en-US" dirty="0"/>
              <a:t> Street:</a:t>
            </a:r>
          </a:p>
          <a:p>
            <a:r>
              <a:rPr lang="en-US" sz="2800" dirty="0"/>
              <a:t>Question 2: Which one of the options do you like best?</a:t>
            </a:r>
          </a:p>
        </p:txBody>
      </p:sp>
    </p:spTree>
    <p:extLst>
      <p:ext uri="{BB962C8B-B14F-4D97-AF65-F5344CB8AC3E}">
        <p14:creationId xmlns:p14="http://schemas.microsoft.com/office/powerpoint/2010/main" val="176550042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C101D"/>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AA5B2A9-CF3F-5845-BCA0-C3B4683D181B}"/>
              </a:ext>
            </a:extLst>
          </p:cNvPr>
          <p:cNvSpPr>
            <a:spLocks noGrp="1"/>
          </p:cNvSpPr>
          <p:nvPr>
            <p:ph type="title"/>
          </p:nvPr>
        </p:nvSpPr>
        <p:spPr>
          <a:xfrm>
            <a:off x="706582" y="2673927"/>
            <a:ext cx="11887200" cy="914400"/>
          </a:xfrm>
        </p:spPr>
        <p:txBody>
          <a:bodyPr/>
          <a:lstStyle/>
          <a:p>
            <a:r>
              <a:rPr lang="en-US" dirty="0" err="1"/>
              <a:t>Soscol</a:t>
            </a:r>
            <a:r>
              <a:rPr lang="en-US" dirty="0"/>
              <a:t> and Lincoln Focus Area</a:t>
            </a:r>
          </a:p>
        </p:txBody>
      </p:sp>
    </p:spTree>
    <p:extLst>
      <p:ext uri="{BB962C8B-B14F-4D97-AF65-F5344CB8AC3E}">
        <p14:creationId xmlns:p14="http://schemas.microsoft.com/office/powerpoint/2010/main" val="3302352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7" title="Napa 2040 General Plan Update - Soscol and Lincoln Focus Area">
            <a:hlinkClick r:id="" action="ppaction://media"/>
            <a:extLst>
              <a:ext uri="{FF2B5EF4-FFF2-40B4-BE49-F238E27FC236}">
                <a16:creationId xmlns:a16="http://schemas.microsoft.com/office/drawing/2014/main" id="{05EFE604-B942-4FC6-8F5B-32D171B3799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7391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B69908F-5569-F849-85CE-1741A3BB12BD}"/>
              </a:ext>
            </a:extLst>
          </p:cNvPr>
          <p:cNvSpPr txBox="1">
            <a:spLocks/>
          </p:cNvSpPr>
          <p:nvPr/>
        </p:nvSpPr>
        <p:spPr>
          <a:xfrm>
            <a:off x="609600" y="-110836"/>
            <a:ext cx="11222182" cy="13716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3600" kern="1200">
                <a:solidFill>
                  <a:schemeClr val="bg1"/>
                </a:solidFill>
                <a:latin typeface="Univers 55"/>
                <a:ea typeface="+mj-ea"/>
                <a:cs typeface="+mj-cs"/>
              </a:defRPr>
            </a:lvl1pPr>
          </a:lstStyle>
          <a:p>
            <a:r>
              <a:rPr lang="en-US" dirty="0" err="1"/>
              <a:t>Soscol</a:t>
            </a:r>
            <a:r>
              <a:rPr lang="en-US" dirty="0"/>
              <a:t> and Lincoln:</a:t>
            </a:r>
          </a:p>
          <a:p>
            <a:r>
              <a:rPr lang="en-US" sz="2800" dirty="0"/>
              <a:t>Question 1: Which of the following do you support (check all you support): </a:t>
            </a:r>
          </a:p>
          <a:p>
            <a:endParaRPr lang="en-US" sz="2800" dirty="0"/>
          </a:p>
        </p:txBody>
      </p:sp>
      <p:sp>
        <p:nvSpPr>
          <p:cNvPr id="9" name="Content Placeholder 2">
            <a:extLst>
              <a:ext uri="{FF2B5EF4-FFF2-40B4-BE49-F238E27FC236}">
                <a16:creationId xmlns:a16="http://schemas.microsoft.com/office/drawing/2014/main" id="{E47E5D6F-13C0-0A43-8A7D-C3FF44560345}"/>
              </a:ext>
            </a:extLst>
          </p:cNvPr>
          <p:cNvSpPr>
            <a:spLocks noGrp="1"/>
          </p:cNvSpPr>
          <p:nvPr>
            <p:ph idx="1"/>
          </p:nvPr>
        </p:nvSpPr>
        <p:spPr>
          <a:xfrm>
            <a:off x="609600" y="1524000"/>
            <a:ext cx="10972800" cy="4876800"/>
          </a:xfrm>
        </p:spPr>
        <p:txBody>
          <a:bodyPr>
            <a:normAutofit fontScale="92500"/>
          </a:bodyPr>
          <a:lstStyle/>
          <a:p>
            <a:pPr marL="914400" indent="-628650">
              <a:buFont typeface="Wingdings" pitchFamily="2" charset="2"/>
              <a:buChar char="q"/>
            </a:pPr>
            <a:r>
              <a:rPr lang="en-US" dirty="0">
                <a:solidFill>
                  <a:srgbClr val="8C101D"/>
                </a:solidFill>
              </a:rPr>
              <a:t>Pedestrian comfort + safety (sidewalks/crossings) </a:t>
            </a:r>
          </a:p>
          <a:p>
            <a:pPr marL="914400" indent="-628650">
              <a:buFont typeface="Wingdings" pitchFamily="2" charset="2"/>
              <a:buChar char="q"/>
            </a:pPr>
            <a:r>
              <a:rPr lang="en-US" dirty="0">
                <a:solidFill>
                  <a:srgbClr val="8C101D"/>
                </a:solidFill>
              </a:rPr>
              <a:t>More street trees</a:t>
            </a:r>
          </a:p>
          <a:p>
            <a:pPr marL="914400" indent="-628650">
              <a:buFont typeface="Wingdings" pitchFamily="2" charset="2"/>
              <a:buChar char="q"/>
            </a:pPr>
            <a:r>
              <a:rPr lang="en-US" dirty="0">
                <a:solidFill>
                  <a:srgbClr val="8C101D"/>
                </a:solidFill>
              </a:rPr>
              <a:t>Bike-lanes or bicycle signage</a:t>
            </a:r>
          </a:p>
          <a:p>
            <a:pPr marL="914400" indent="-628650">
              <a:buFont typeface="Wingdings" pitchFamily="2" charset="2"/>
              <a:buChar char="q"/>
            </a:pPr>
            <a:r>
              <a:rPr lang="en-US" dirty="0">
                <a:solidFill>
                  <a:srgbClr val="8C101D"/>
                </a:solidFill>
              </a:rPr>
              <a:t>On-street parking</a:t>
            </a:r>
          </a:p>
          <a:p>
            <a:pPr marL="914400" indent="-628650">
              <a:buFont typeface="Wingdings" pitchFamily="2" charset="2"/>
              <a:buChar char="q"/>
            </a:pPr>
            <a:r>
              <a:rPr lang="en-US" dirty="0">
                <a:solidFill>
                  <a:srgbClr val="8C101D"/>
                </a:solidFill>
              </a:rPr>
              <a:t>Mixed-use development (housing or office above commercial)</a:t>
            </a:r>
          </a:p>
          <a:p>
            <a:pPr marL="914400" indent="-628650">
              <a:buFont typeface="Wingdings" pitchFamily="2" charset="2"/>
              <a:buChar char="q"/>
            </a:pPr>
            <a:r>
              <a:rPr lang="en-US" dirty="0">
                <a:solidFill>
                  <a:srgbClr val="8C101D"/>
                </a:solidFill>
              </a:rPr>
              <a:t>Maker or production-oriented uses</a:t>
            </a:r>
          </a:p>
          <a:p>
            <a:pPr marL="914400" indent="-628650">
              <a:buFont typeface="Wingdings" pitchFamily="2" charset="2"/>
              <a:buChar char="q"/>
            </a:pPr>
            <a:r>
              <a:rPr lang="en-US" dirty="0">
                <a:solidFill>
                  <a:srgbClr val="8C101D"/>
                </a:solidFill>
              </a:rPr>
              <a:t>Continuous open space spine along Napa River, with buildings oriented to the river</a:t>
            </a:r>
          </a:p>
        </p:txBody>
      </p:sp>
    </p:spTree>
    <p:extLst>
      <p:ext uri="{BB962C8B-B14F-4D97-AF65-F5344CB8AC3E}">
        <p14:creationId xmlns:p14="http://schemas.microsoft.com/office/powerpoint/2010/main" val="1551540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445638FA-4B22-954C-93AA-7690CD6742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344863"/>
            <a:ext cx="12192000" cy="3113159"/>
          </a:xfrm>
          <a:prstGeom prst="rect">
            <a:avLst/>
          </a:prstGeom>
        </p:spPr>
      </p:pic>
      <p:sp>
        <p:nvSpPr>
          <p:cNvPr id="3" name="Title 2">
            <a:extLst>
              <a:ext uri="{FF2B5EF4-FFF2-40B4-BE49-F238E27FC236}">
                <a16:creationId xmlns:a16="http://schemas.microsoft.com/office/drawing/2014/main" id="{7CC5402A-7D64-479A-A02A-F27C65FAECCC}"/>
              </a:ext>
            </a:extLst>
          </p:cNvPr>
          <p:cNvSpPr>
            <a:spLocks noGrp="1"/>
          </p:cNvSpPr>
          <p:nvPr>
            <p:ph type="title"/>
          </p:nvPr>
        </p:nvSpPr>
        <p:spPr/>
        <p:txBody>
          <a:bodyPr/>
          <a:lstStyle/>
          <a:p>
            <a:r>
              <a:rPr lang="en-US" dirty="0"/>
              <a:t>Process and Schedule</a:t>
            </a:r>
          </a:p>
        </p:txBody>
      </p:sp>
      <p:sp>
        <p:nvSpPr>
          <p:cNvPr id="13" name="Down Arrow 7">
            <a:extLst>
              <a:ext uri="{FF2B5EF4-FFF2-40B4-BE49-F238E27FC236}">
                <a16:creationId xmlns:a16="http://schemas.microsoft.com/office/drawing/2014/main" id="{8B81E328-32EC-4FCE-9F83-7E3B1D953682}"/>
              </a:ext>
            </a:extLst>
          </p:cNvPr>
          <p:cNvSpPr/>
          <p:nvPr/>
        </p:nvSpPr>
        <p:spPr>
          <a:xfrm>
            <a:off x="4555412" y="1943099"/>
            <a:ext cx="393475" cy="8035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419C93D-1354-4159-850A-F4FDD6D01833}"/>
              </a:ext>
            </a:extLst>
          </p:cNvPr>
          <p:cNvSpPr txBox="1"/>
          <p:nvPr/>
        </p:nvSpPr>
        <p:spPr>
          <a:xfrm>
            <a:off x="4086831" y="1503916"/>
            <a:ext cx="1724111" cy="369332"/>
          </a:xfrm>
          <a:prstGeom prst="rect">
            <a:avLst/>
          </a:prstGeom>
          <a:noFill/>
        </p:spPr>
        <p:txBody>
          <a:bodyPr wrap="square" rtlCol="0">
            <a:spAutoFit/>
          </a:bodyPr>
          <a:lstStyle/>
          <a:p>
            <a:r>
              <a:rPr lang="en-US" dirty="0">
                <a:solidFill>
                  <a:schemeClr val="accent1"/>
                </a:solidFill>
              </a:rPr>
              <a:t>We are here</a:t>
            </a:r>
          </a:p>
        </p:txBody>
      </p:sp>
      <p:sp>
        <p:nvSpPr>
          <p:cNvPr id="4" name="TextBox 3">
            <a:extLst>
              <a:ext uri="{FF2B5EF4-FFF2-40B4-BE49-F238E27FC236}">
                <a16:creationId xmlns:a16="http://schemas.microsoft.com/office/drawing/2014/main" id="{C813C780-3371-1443-96FF-69B80DD6783C}"/>
              </a:ext>
            </a:extLst>
          </p:cNvPr>
          <p:cNvSpPr txBox="1"/>
          <p:nvPr/>
        </p:nvSpPr>
        <p:spPr>
          <a:xfrm>
            <a:off x="7196447" y="5933810"/>
            <a:ext cx="2490996" cy="461665"/>
          </a:xfrm>
          <a:prstGeom prst="rect">
            <a:avLst/>
          </a:prstGeom>
          <a:noFill/>
        </p:spPr>
        <p:txBody>
          <a:bodyPr wrap="square" rtlCol="0">
            <a:spAutoFit/>
          </a:bodyPr>
          <a:lstStyle/>
          <a:p>
            <a:r>
              <a:rPr lang="en-US" sz="2400" dirty="0">
                <a:solidFill>
                  <a:srgbClr val="C00000"/>
                </a:solidFill>
              </a:rPr>
              <a:t>Napa2040.com</a:t>
            </a:r>
          </a:p>
        </p:txBody>
      </p:sp>
      <p:sp>
        <p:nvSpPr>
          <p:cNvPr id="11" name="TextBox 10">
            <a:extLst>
              <a:ext uri="{FF2B5EF4-FFF2-40B4-BE49-F238E27FC236}">
                <a16:creationId xmlns:a16="http://schemas.microsoft.com/office/drawing/2014/main" id="{34254023-AC78-B243-B948-0B6518EFD9B2}"/>
              </a:ext>
            </a:extLst>
          </p:cNvPr>
          <p:cNvSpPr txBox="1"/>
          <p:nvPr/>
        </p:nvSpPr>
        <p:spPr>
          <a:xfrm>
            <a:off x="5243125" y="2462764"/>
            <a:ext cx="2215295" cy="369332"/>
          </a:xfrm>
          <a:prstGeom prst="rect">
            <a:avLst/>
          </a:prstGeom>
          <a:noFill/>
        </p:spPr>
        <p:txBody>
          <a:bodyPr wrap="square" rtlCol="0">
            <a:spAutoFit/>
          </a:bodyPr>
          <a:lstStyle/>
          <a:p>
            <a:r>
              <a:rPr lang="en-US" dirty="0">
                <a:solidFill>
                  <a:schemeClr val="accent1"/>
                </a:solidFill>
              </a:rPr>
              <a:t>General Plan Policies</a:t>
            </a:r>
          </a:p>
        </p:txBody>
      </p:sp>
    </p:spTree>
    <p:extLst>
      <p:ext uri="{BB962C8B-B14F-4D97-AF65-F5344CB8AC3E}">
        <p14:creationId xmlns:p14="http://schemas.microsoft.com/office/powerpoint/2010/main" val="3448208863"/>
      </p:ext>
    </p:extLst>
  </p:cSld>
  <p:clrMapOvr>
    <a:masterClrMapping/>
  </p:clrMapOvr>
  <mc:AlternateContent xmlns:mc="http://schemas.openxmlformats.org/markup-compatibility/2006" xmlns:p14="http://schemas.microsoft.com/office/powerpoint/2010/main">
    <mc:Choice Requires="p14">
      <p:transition spd="slow" p14:dur="2000" advTm="34645"/>
    </mc:Choice>
    <mc:Fallback xmlns="">
      <p:transition spd="slow" advTm="3464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007F14-5A62-224F-8FB5-AC7E5E0D0073}"/>
              </a:ext>
            </a:extLst>
          </p:cNvPr>
          <p:cNvSpPr txBox="1">
            <a:spLocks/>
          </p:cNvSpPr>
          <p:nvPr/>
        </p:nvSpPr>
        <p:spPr>
          <a:xfrm>
            <a:off x="206583" y="5311804"/>
            <a:ext cx="3716892" cy="139257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Gill Sans MT" panose="020B0502020104020203" pitchFamily="34" charset="0"/>
              </a:rPr>
              <a:t>A. </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Keep as is </a:t>
            </a:r>
            <a:r>
              <a:rPr lang="en-US" sz="1800" dirty="0">
                <a:effectLst/>
                <a:latin typeface="Calibri" panose="020F0502020204030204" pitchFamily="34" charset="0"/>
                <a:ea typeface="Calibri" panose="020F0502020204030204" pitchFamily="34" charset="0"/>
                <a:cs typeface="Times New Roman" panose="02020603050405020304" pitchFamily="18" charset="0"/>
              </a:rPr>
              <a:t>- currently allowed heights </a:t>
            </a:r>
            <a:r>
              <a:rPr lang="en-US" sz="1800" dirty="0">
                <a:latin typeface="Calibri" panose="020F0502020204030204" pitchFamily="34" charset="0"/>
                <a:ea typeface="Calibri" panose="020F0502020204030204" pitchFamily="34" charset="0"/>
                <a:cs typeface="Times New Roman" panose="02020603050405020304" pitchFamily="18" charset="0"/>
              </a:rPr>
              <a:t>of up to </a:t>
            </a:r>
            <a:r>
              <a:rPr lang="en-US" sz="1800" dirty="0">
                <a:effectLst/>
                <a:latin typeface="Calibri" panose="020F0502020204030204" pitchFamily="34" charset="0"/>
                <a:ea typeface="Calibri" panose="020F0502020204030204" pitchFamily="34" charset="0"/>
                <a:cs typeface="Times New Roman" panose="02020603050405020304" pitchFamily="18" charset="0"/>
              </a:rPr>
              <a:t>40 feet or three to four stories and no streetscape improvements. </a:t>
            </a:r>
            <a:endParaRPr lang="en-US" dirty="0">
              <a:latin typeface="Gill Sans MT" panose="020B0502020104020203" pitchFamily="34" charset="0"/>
            </a:endParaRPr>
          </a:p>
        </p:txBody>
      </p:sp>
      <p:sp>
        <p:nvSpPr>
          <p:cNvPr id="7" name="Title 1">
            <a:extLst>
              <a:ext uri="{FF2B5EF4-FFF2-40B4-BE49-F238E27FC236}">
                <a16:creationId xmlns:a16="http://schemas.microsoft.com/office/drawing/2014/main" id="{823E38FE-AA06-3B4B-A71F-0B6B38C8F28F}"/>
              </a:ext>
            </a:extLst>
          </p:cNvPr>
          <p:cNvSpPr txBox="1">
            <a:spLocks/>
          </p:cNvSpPr>
          <p:nvPr/>
        </p:nvSpPr>
        <p:spPr>
          <a:xfrm>
            <a:off x="4255589" y="5295043"/>
            <a:ext cx="3604939" cy="139257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Gill Sans MT" panose="020B0502020104020203" pitchFamily="34" charset="0"/>
              </a:rPr>
              <a:t>B. </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Keep currently allowed building heights </a:t>
            </a:r>
            <a:r>
              <a:rPr lang="en-US" sz="1800" dirty="0">
                <a:latin typeface="Calibri" panose="020F0502020204030204" pitchFamily="34" charset="0"/>
                <a:ea typeface="Calibri" panose="020F0502020204030204" pitchFamily="34" charset="0"/>
                <a:cs typeface="Times New Roman" panose="02020603050405020304" pitchFamily="18" charset="0"/>
              </a:rPr>
              <a:t>and </a:t>
            </a:r>
            <a:r>
              <a:rPr lang="en-US" sz="1800" dirty="0">
                <a:effectLst/>
                <a:latin typeface="Calibri" panose="020F0502020204030204" pitchFamily="34" charset="0"/>
                <a:ea typeface="Calibri" panose="020F0502020204030204" pitchFamily="34" charset="0"/>
                <a:cs typeface="Times New Roman" panose="02020603050405020304" pitchFamily="18" charset="0"/>
              </a:rPr>
              <a:t>improve streetscapes and pedestrian orientation of buildings. </a:t>
            </a:r>
            <a:endParaRPr lang="en-US" dirty="0">
              <a:latin typeface="Gill Sans MT" panose="020B0502020104020203" pitchFamily="34" charset="0"/>
            </a:endParaRPr>
          </a:p>
        </p:txBody>
      </p:sp>
      <p:sp>
        <p:nvSpPr>
          <p:cNvPr id="8" name="Title 1">
            <a:extLst>
              <a:ext uri="{FF2B5EF4-FFF2-40B4-BE49-F238E27FC236}">
                <a16:creationId xmlns:a16="http://schemas.microsoft.com/office/drawing/2014/main" id="{D301541D-E89B-B74B-ADDB-0AE4B8C84A6E}"/>
              </a:ext>
            </a:extLst>
          </p:cNvPr>
          <p:cNvSpPr txBox="1">
            <a:spLocks/>
          </p:cNvSpPr>
          <p:nvPr/>
        </p:nvSpPr>
        <p:spPr>
          <a:xfrm>
            <a:off x="8291002" y="5390293"/>
            <a:ext cx="3694407" cy="139257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Gill Sans MT" panose="020B0502020104020203" pitchFamily="34" charset="0"/>
              </a:rPr>
              <a:t>C. </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Increase allowed heights by two stories </a:t>
            </a:r>
            <a:r>
              <a:rPr lang="en-US" sz="1800" dirty="0">
                <a:effectLst/>
                <a:latin typeface="Calibri" panose="020F0502020204030204" pitchFamily="34" charset="0"/>
                <a:ea typeface="Calibri" panose="020F0502020204030204" pitchFamily="34" charset="0"/>
                <a:cs typeface="Times New Roman" panose="02020603050405020304" pitchFamily="18" charset="0"/>
              </a:rPr>
              <a:t>(55 to 60 feet, or 5 stories) in portions with well-designed, pedestrian-oriented buildings, and streetscape improvements. </a:t>
            </a:r>
            <a:endParaRPr lang="en-US" dirty="0">
              <a:latin typeface="Gill Sans MT" panose="020B0502020104020203" pitchFamily="34" charset="0"/>
            </a:endParaRPr>
          </a:p>
        </p:txBody>
      </p:sp>
      <p:pic>
        <p:nvPicPr>
          <p:cNvPr id="12" name="Picture 11" descr="A close up of a road&#10;&#10;Description automatically generated">
            <a:extLst>
              <a:ext uri="{FF2B5EF4-FFF2-40B4-BE49-F238E27FC236}">
                <a16:creationId xmlns:a16="http://schemas.microsoft.com/office/drawing/2014/main" id="{48A4DBF4-8BFE-E241-BE71-6DBAD459A71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603" y="3382103"/>
            <a:ext cx="4049009" cy="2008190"/>
          </a:xfrm>
          <a:prstGeom prst="rect">
            <a:avLst/>
          </a:prstGeom>
        </p:spPr>
      </p:pic>
      <p:pic>
        <p:nvPicPr>
          <p:cNvPr id="14" name="Picture 13" descr="An empty road with trees on the side of a building&#10;&#10;Description automatically generated">
            <a:extLst>
              <a:ext uri="{FF2B5EF4-FFF2-40B4-BE49-F238E27FC236}">
                <a16:creationId xmlns:a16="http://schemas.microsoft.com/office/drawing/2014/main" id="{A63DFD61-136C-EC4B-AC3E-CA1694D8022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49009" y="3370283"/>
            <a:ext cx="4049009" cy="2008190"/>
          </a:xfrm>
          <a:prstGeom prst="rect">
            <a:avLst/>
          </a:prstGeom>
        </p:spPr>
      </p:pic>
      <p:pic>
        <p:nvPicPr>
          <p:cNvPr id="16" name="Picture 15" descr="An empty road with a building in the background&#10;&#10;Description automatically generated">
            <a:extLst>
              <a:ext uri="{FF2B5EF4-FFF2-40B4-BE49-F238E27FC236}">
                <a16:creationId xmlns:a16="http://schemas.microsoft.com/office/drawing/2014/main" id="{3F622B0A-6111-4C41-B59E-581767A37A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42990" y="3370283"/>
            <a:ext cx="4049010" cy="2008190"/>
          </a:xfrm>
          <a:prstGeom prst="rect">
            <a:avLst/>
          </a:prstGeom>
        </p:spPr>
      </p:pic>
      <p:pic>
        <p:nvPicPr>
          <p:cNvPr id="18" name="Picture 17" descr="A close up of a road&#10;&#10;Description automatically generated">
            <a:extLst>
              <a:ext uri="{FF2B5EF4-FFF2-40B4-BE49-F238E27FC236}">
                <a16:creationId xmlns:a16="http://schemas.microsoft.com/office/drawing/2014/main" id="{4BA9F066-3640-5945-83F6-7014D02D59C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1801" y="1229438"/>
            <a:ext cx="4160810" cy="1895852"/>
          </a:xfrm>
          <a:prstGeom prst="rect">
            <a:avLst/>
          </a:prstGeom>
        </p:spPr>
      </p:pic>
      <p:pic>
        <p:nvPicPr>
          <p:cNvPr id="20" name="Picture 19" descr="A car driving on a road&#10;&#10;Description automatically generated">
            <a:extLst>
              <a:ext uri="{FF2B5EF4-FFF2-40B4-BE49-F238E27FC236}">
                <a16:creationId xmlns:a16="http://schemas.microsoft.com/office/drawing/2014/main" id="{0442F77C-3C55-3C4B-B7E5-841AF1C8409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061617" y="1301816"/>
            <a:ext cx="4072060" cy="1823474"/>
          </a:xfrm>
          <a:prstGeom prst="rect">
            <a:avLst/>
          </a:prstGeom>
        </p:spPr>
      </p:pic>
      <p:pic>
        <p:nvPicPr>
          <p:cNvPr id="22" name="Picture 21" descr="A close up of a road&#10;&#10;Description automatically generated">
            <a:extLst>
              <a:ext uri="{FF2B5EF4-FFF2-40B4-BE49-F238E27FC236}">
                <a16:creationId xmlns:a16="http://schemas.microsoft.com/office/drawing/2014/main" id="{439CB582-FB2C-1A4B-BC25-F27A6BC044A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74217" y="1301816"/>
            <a:ext cx="4071498" cy="1823474"/>
          </a:xfrm>
          <a:prstGeom prst="rect">
            <a:avLst/>
          </a:prstGeom>
        </p:spPr>
      </p:pic>
      <p:cxnSp>
        <p:nvCxnSpPr>
          <p:cNvPr id="10" name="Straight Connector 9">
            <a:extLst>
              <a:ext uri="{FF2B5EF4-FFF2-40B4-BE49-F238E27FC236}">
                <a16:creationId xmlns:a16="http://schemas.microsoft.com/office/drawing/2014/main" id="{928E9385-2C83-BC44-B935-127C2415B2E2}"/>
              </a:ext>
            </a:extLst>
          </p:cNvPr>
          <p:cNvCxnSpPr>
            <a:cxnSpLocks/>
          </p:cNvCxnSpPr>
          <p:nvPr/>
        </p:nvCxnSpPr>
        <p:spPr>
          <a:xfrm>
            <a:off x="8120506" y="964734"/>
            <a:ext cx="0" cy="589326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6247499-F103-5147-88F9-51FA8BE01C10}"/>
              </a:ext>
            </a:extLst>
          </p:cNvPr>
          <p:cNvCxnSpPr>
            <a:cxnSpLocks/>
          </p:cNvCxnSpPr>
          <p:nvPr/>
        </p:nvCxnSpPr>
        <p:spPr>
          <a:xfrm>
            <a:off x="4049011" y="964734"/>
            <a:ext cx="0" cy="589326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4ED6CBE-68F3-3C4F-BA0D-CC863B9A378D}"/>
              </a:ext>
            </a:extLst>
          </p:cNvPr>
          <p:cNvSpPr/>
          <p:nvPr/>
        </p:nvSpPr>
        <p:spPr>
          <a:xfrm>
            <a:off x="0" y="0"/>
            <a:ext cx="12192000" cy="1217618"/>
          </a:xfrm>
          <a:prstGeom prst="rect">
            <a:avLst/>
          </a:prstGeom>
          <a:solidFill>
            <a:srgbClr val="8C1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2">
            <a:extLst>
              <a:ext uri="{FF2B5EF4-FFF2-40B4-BE49-F238E27FC236}">
                <a16:creationId xmlns:a16="http://schemas.microsoft.com/office/drawing/2014/main" id="{287C5BD6-75EA-B94D-ABD4-1836514875CB}"/>
              </a:ext>
            </a:extLst>
          </p:cNvPr>
          <p:cNvSpPr txBox="1">
            <a:spLocks/>
          </p:cNvSpPr>
          <p:nvPr/>
        </p:nvSpPr>
        <p:spPr>
          <a:xfrm>
            <a:off x="282222" y="15395"/>
            <a:ext cx="9489739" cy="1276110"/>
          </a:xfrm>
          <a:prstGeom prst="rect">
            <a:avLst/>
          </a:prstGeom>
        </p:spPr>
        <p:txBody>
          <a:bodyPr vert="horz" lIns="91440" tIns="45720" rIns="91440" bIns="45720" rtlCol="0" anchor="t">
            <a:normAutofit fontScale="92500"/>
          </a:bodyPr>
          <a:lstStyle>
            <a:lvl1pPr algn="l" defTabSz="914400" rtl="0" eaLnBrk="1" latinLnBrk="0" hangingPunct="1">
              <a:spcBef>
                <a:spcPct val="0"/>
              </a:spcBef>
              <a:buNone/>
              <a:defRPr sz="3600" kern="1200">
                <a:solidFill>
                  <a:schemeClr val="bg1"/>
                </a:solidFill>
                <a:latin typeface="Univers 55"/>
                <a:ea typeface="+mj-ea"/>
                <a:cs typeface="+mj-cs"/>
              </a:defRPr>
            </a:lvl1pPr>
          </a:lstStyle>
          <a:p>
            <a:r>
              <a:rPr lang="en-US" dirty="0" err="1"/>
              <a:t>Soscol</a:t>
            </a:r>
            <a:r>
              <a:rPr lang="en-US" dirty="0"/>
              <a:t> and Lincoln:</a:t>
            </a:r>
          </a:p>
          <a:p>
            <a:r>
              <a:rPr lang="en-US" sz="2800" dirty="0"/>
              <a:t>Question 2: Which one of the options do you like best along </a:t>
            </a:r>
            <a:r>
              <a:rPr lang="en-US" sz="2800" dirty="0" err="1"/>
              <a:t>Soscol</a:t>
            </a:r>
            <a:r>
              <a:rPr lang="en-US" sz="2800" dirty="0"/>
              <a:t>?</a:t>
            </a:r>
          </a:p>
        </p:txBody>
      </p:sp>
    </p:spTree>
    <p:extLst>
      <p:ext uri="{BB962C8B-B14F-4D97-AF65-F5344CB8AC3E}">
        <p14:creationId xmlns:p14="http://schemas.microsoft.com/office/powerpoint/2010/main" val="396852402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C101D"/>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AA5B2A9-CF3F-5845-BCA0-C3B4683D181B}"/>
              </a:ext>
            </a:extLst>
          </p:cNvPr>
          <p:cNvSpPr>
            <a:spLocks noGrp="1"/>
          </p:cNvSpPr>
          <p:nvPr>
            <p:ph type="title"/>
          </p:nvPr>
        </p:nvSpPr>
        <p:spPr>
          <a:xfrm>
            <a:off x="706582" y="2673927"/>
            <a:ext cx="11887200" cy="914400"/>
          </a:xfrm>
        </p:spPr>
        <p:txBody>
          <a:bodyPr/>
          <a:lstStyle/>
          <a:p>
            <a:r>
              <a:rPr lang="en-US" dirty="0" err="1"/>
              <a:t>Soscol</a:t>
            </a:r>
            <a:r>
              <a:rPr lang="en-US" dirty="0"/>
              <a:t> and </a:t>
            </a:r>
            <a:r>
              <a:rPr lang="en-US" dirty="0" err="1"/>
              <a:t>Imola</a:t>
            </a:r>
            <a:r>
              <a:rPr lang="en-US" dirty="0"/>
              <a:t> Focus Area</a:t>
            </a:r>
          </a:p>
        </p:txBody>
      </p:sp>
    </p:spTree>
    <p:extLst>
      <p:ext uri="{BB962C8B-B14F-4D97-AF65-F5344CB8AC3E}">
        <p14:creationId xmlns:p14="http://schemas.microsoft.com/office/powerpoint/2010/main" val="4137958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Napa 2040 General Plan Update - Soscol and Imola Focus Area">
            <a:hlinkClick r:id="" action="ppaction://media"/>
            <a:extLst>
              <a:ext uri="{FF2B5EF4-FFF2-40B4-BE49-F238E27FC236}">
                <a16:creationId xmlns:a16="http://schemas.microsoft.com/office/drawing/2014/main" id="{3069A9E9-30D3-4997-BB81-98633994316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4083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44ACB34-767C-4B45-A8CB-9B3471788BB4}"/>
              </a:ext>
            </a:extLst>
          </p:cNvPr>
          <p:cNvSpPr txBox="1">
            <a:spLocks/>
          </p:cNvSpPr>
          <p:nvPr/>
        </p:nvSpPr>
        <p:spPr>
          <a:xfrm>
            <a:off x="609600" y="1524000"/>
            <a:ext cx="10972800" cy="4530436"/>
          </a:xfrm>
          <a:prstGeom prst="rect">
            <a:avLst/>
          </a:prstGeom>
        </p:spPr>
        <p:txBody>
          <a:bodyPr vert="horz" lIns="91440" tIns="45720" rIns="91440" bIns="45720" rtlCol="0">
            <a:normAutofit/>
          </a:bodyPr>
          <a:lstStyle>
            <a:lvl1pPr marL="342900" indent="-342900" algn="l" defTabSz="914400" rtl="0" eaLnBrk="1" latinLnBrk="0" hangingPunct="1">
              <a:lnSpc>
                <a:spcPts val="3640"/>
              </a:lnSpc>
              <a:spcBef>
                <a:spcPct val="20000"/>
              </a:spcBef>
              <a:spcAft>
                <a:spcPts val="700"/>
              </a:spcAft>
              <a:buClr>
                <a:srgbClr val="8C101D"/>
              </a:buClr>
              <a:buFont typeface="Wingdings" charset="2"/>
              <a:buChar char="§"/>
              <a:defRPr sz="3200" kern="1200" baseline="0">
                <a:solidFill>
                  <a:schemeClr val="tx1"/>
                </a:solidFill>
                <a:latin typeface="Univers 55" charset="0"/>
                <a:ea typeface="Univers 55" charset="0"/>
                <a:cs typeface="Univers 55" charset="0"/>
              </a:defRPr>
            </a:lvl1pPr>
            <a:lvl2pPr marL="742950" indent="-285750" algn="l" defTabSz="914400" rtl="0" eaLnBrk="1" latinLnBrk="0" hangingPunct="1">
              <a:spcBef>
                <a:spcPct val="20000"/>
              </a:spcBef>
              <a:buFont typeface="Arial" pitchFamily="34" charset="0"/>
              <a:buChar char="–"/>
              <a:defRPr sz="2800" kern="1200" baseline="0">
                <a:solidFill>
                  <a:srgbClr val="8C101D"/>
                </a:solidFill>
                <a:latin typeface="Univers 55" charset="0"/>
                <a:ea typeface="Univers 55" charset="0"/>
                <a:cs typeface="Univers 55"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Univers 55" charset="0"/>
                <a:ea typeface="Univers 55" charset="0"/>
                <a:cs typeface="Univers 55"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Univers 55" charset="0"/>
                <a:ea typeface="Univers 55" charset="0"/>
                <a:cs typeface="Univers 55"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Univers 55" charset="0"/>
                <a:ea typeface="Univers 55" charset="0"/>
                <a:cs typeface="Univers 55"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indent="-628650">
              <a:buFont typeface="Wingdings" pitchFamily="2" charset="2"/>
              <a:buChar char="q"/>
            </a:pPr>
            <a:r>
              <a:rPr lang="en-US" dirty="0">
                <a:solidFill>
                  <a:srgbClr val="8C101D"/>
                </a:solidFill>
              </a:rPr>
              <a:t>Pedestrian comfort + safety (sidewalks/crossings) </a:t>
            </a:r>
          </a:p>
          <a:p>
            <a:pPr marL="914400" indent="-628650">
              <a:buFont typeface="Wingdings" pitchFamily="2" charset="2"/>
              <a:buChar char="q"/>
            </a:pPr>
            <a:r>
              <a:rPr lang="en-US" dirty="0">
                <a:solidFill>
                  <a:srgbClr val="8C101D"/>
                </a:solidFill>
              </a:rPr>
              <a:t>More street trees</a:t>
            </a:r>
          </a:p>
          <a:p>
            <a:pPr marL="914400" indent="-628650">
              <a:buFont typeface="Wingdings" pitchFamily="2" charset="2"/>
              <a:buChar char="q"/>
            </a:pPr>
            <a:r>
              <a:rPr lang="en-US" dirty="0">
                <a:solidFill>
                  <a:srgbClr val="8C101D"/>
                </a:solidFill>
              </a:rPr>
              <a:t>Bike-lanes or bicycle signage</a:t>
            </a:r>
          </a:p>
          <a:p>
            <a:pPr marL="914400" indent="-628650">
              <a:buFont typeface="Wingdings" pitchFamily="2" charset="2"/>
              <a:buChar char="q"/>
            </a:pPr>
            <a:r>
              <a:rPr lang="en-US" dirty="0">
                <a:solidFill>
                  <a:srgbClr val="8C101D"/>
                </a:solidFill>
              </a:rPr>
              <a:t>Mixed-use development (housing or office above commercial)</a:t>
            </a:r>
          </a:p>
        </p:txBody>
      </p:sp>
      <p:sp>
        <p:nvSpPr>
          <p:cNvPr id="9" name="Title 2">
            <a:extLst>
              <a:ext uri="{FF2B5EF4-FFF2-40B4-BE49-F238E27FC236}">
                <a16:creationId xmlns:a16="http://schemas.microsoft.com/office/drawing/2014/main" id="{68405EDF-BAAF-8348-9891-FBBE1CC18967}"/>
              </a:ext>
            </a:extLst>
          </p:cNvPr>
          <p:cNvSpPr txBox="1">
            <a:spLocks/>
          </p:cNvSpPr>
          <p:nvPr/>
        </p:nvSpPr>
        <p:spPr>
          <a:xfrm>
            <a:off x="609600" y="-110836"/>
            <a:ext cx="11222182" cy="13716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3600" kern="1200">
                <a:solidFill>
                  <a:schemeClr val="bg1"/>
                </a:solidFill>
                <a:latin typeface="Univers 55"/>
                <a:ea typeface="+mj-ea"/>
                <a:cs typeface="+mj-cs"/>
              </a:defRPr>
            </a:lvl1pPr>
          </a:lstStyle>
          <a:p>
            <a:r>
              <a:rPr lang="en-US" dirty="0" err="1"/>
              <a:t>Soscol</a:t>
            </a:r>
            <a:r>
              <a:rPr lang="en-US" dirty="0"/>
              <a:t> and </a:t>
            </a:r>
            <a:r>
              <a:rPr lang="en-US" dirty="0" err="1"/>
              <a:t>Imola</a:t>
            </a:r>
            <a:r>
              <a:rPr lang="en-US" dirty="0"/>
              <a:t>:</a:t>
            </a:r>
          </a:p>
          <a:p>
            <a:r>
              <a:rPr lang="en-US" sz="2800" dirty="0"/>
              <a:t>Question 1: Which of the following do you support (check all you support): </a:t>
            </a:r>
          </a:p>
          <a:p>
            <a:endParaRPr lang="en-US" sz="2800" dirty="0"/>
          </a:p>
        </p:txBody>
      </p:sp>
    </p:spTree>
    <p:extLst>
      <p:ext uri="{BB962C8B-B14F-4D97-AF65-F5344CB8AC3E}">
        <p14:creationId xmlns:p14="http://schemas.microsoft.com/office/powerpoint/2010/main" val="2307745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007F14-5A62-224F-8FB5-AC7E5E0D0073}"/>
              </a:ext>
            </a:extLst>
          </p:cNvPr>
          <p:cNvSpPr txBox="1">
            <a:spLocks/>
          </p:cNvSpPr>
          <p:nvPr/>
        </p:nvSpPr>
        <p:spPr>
          <a:xfrm>
            <a:off x="206583" y="5311804"/>
            <a:ext cx="3716892" cy="139257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Gill Sans MT" panose="020B0502020104020203" pitchFamily="34" charset="0"/>
              </a:rPr>
              <a:t>A. </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Keep as is </a:t>
            </a:r>
            <a:r>
              <a:rPr lang="en-US" sz="1800" dirty="0">
                <a:effectLst/>
                <a:latin typeface="Calibri" panose="020F0502020204030204" pitchFamily="34" charset="0"/>
                <a:ea typeface="Calibri" panose="020F0502020204030204" pitchFamily="34" charset="0"/>
                <a:cs typeface="Times New Roman" panose="02020603050405020304" pitchFamily="18" charset="0"/>
              </a:rPr>
              <a:t>- currently allowed heights </a:t>
            </a:r>
            <a:r>
              <a:rPr lang="en-US" sz="1800" dirty="0">
                <a:latin typeface="Calibri" panose="020F0502020204030204" pitchFamily="34" charset="0"/>
                <a:ea typeface="Calibri" panose="020F0502020204030204" pitchFamily="34" charset="0"/>
                <a:cs typeface="Times New Roman" panose="02020603050405020304" pitchFamily="18" charset="0"/>
              </a:rPr>
              <a:t>of up to </a:t>
            </a:r>
            <a:r>
              <a:rPr lang="en-US" sz="1800" dirty="0">
                <a:effectLst/>
                <a:latin typeface="Calibri" panose="020F0502020204030204" pitchFamily="34" charset="0"/>
                <a:ea typeface="Calibri" panose="020F0502020204030204" pitchFamily="34" charset="0"/>
                <a:cs typeface="Times New Roman" panose="02020603050405020304" pitchFamily="18" charset="0"/>
              </a:rPr>
              <a:t>40 feet or three to four stories and no streetscape improvements. </a:t>
            </a:r>
            <a:endParaRPr lang="en-US" dirty="0">
              <a:latin typeface="Gill Sans MT" panose="020B0502020104020203" pitchFamily="34" charset="0"/>
            </a:endParaRPr>
          </a:p>
        </p:txBody>
      </p:sp>
      <p:sp>
        <p:nvSpPr>
          <p:cNvPr id="7" name="Title 1">
            <a:extLst>
              <a:ext uri="{FF2B5EF4-FFF2-40B4-BE49-F238E27FC236}">
                <a16:creationId xmlns:a16="http://schemas.microsoft.com/office/drawing/2014/main" id="{823E38FE-AA06-3B4B-A71F-0B6B38C8F28F}"/>
              </a:ext>
            </a:extLst>
          </p:cNvPr>
          <p:cNvSpPr txBox="1">
            <a:spLocks/>
          </p:cNvSpPr>
          <p:nvPr/>
        </p:nvSpPr>
        <p:spPr>
          <a:xfrm>
            <a:off x="4255589" y="5295043"/>
            <a:ext cx="3604939" cy="139257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Gill Sans MT" panose="020B0502020104020203" pitchFamily="34" charset="0"/>
              </a:rPr>
              <a:t>B. </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Keep currently allowed building heights </a:t>
            </a:r>
            <a:r>
              <a:rPr lang="en-US" sz="1800" dirty="0">
                <a:latin typeface="Calibri" panose="020F0502020204030204" pitchFamily="34" charset="0"/>
                <a:ea typeface="Calibri" panose="020F0502020204030204" pitchFamily="34" charset="0"/>
                <a:cs typeface="Times New Roman" panose="02020603050405020304" pitchFamily="18" charset="0"/>
              </a:rPr>
              <a:t>and </a:t>
            </a:r>
            <a:r>
              <a:rPr lang="en-US" sz="1800" dirty="0">
                <a:effectLst/>
                <a:latin typeface="Calibri" panose="020F0502020204030204" pitchFamily="34" charset="0"/>
                <a:ea typeface="Calibri" panose="020F0502020204030204" pitchFamily="34" charset="0"/>
                <a:cs typeface="Times New Roman" panose="02020603050405020304" pitchFamily="18" charset="0"/>
              </a:rPr>
              <a:t>improve streetscapes and pedestrian orientation of buildings. </a:t>
            </a:r>
            <a:endParaRPr lang="en-US" dirty="0">
              <a:latin typeface="Gill Sans MT" panose="020B0502020104020203" pitchFamily="34" charset="0"/>
            </a:endParaRPr>
          </a:p>
        </p:txBody>
      </p:sp>
      <p:sp>
        <p:nvSpPr>
          <p:cNvPr id="8" name="Title 1">
            <a:extLst>
              <a:ext uri="{FF2B5EF4-FFF2-40B4-BE49-F238E27FC236}">
                <a16:creationId xmlns:a16="http://schemas.microsoft.com/office/drawing/2014/main" id="{D301541D-E89B-B74B-ADDB-0AE4B8C84A6E}"/>
              </a:ext>
            </a:extLst>
          </p:cNvPr>
          <p:cNvSpPr txBox="1">
            <a:spLocks/>
          </p:cNvSpPr>
          <p:nvPr/>
        </p:nvSpPr>
        <p:spPr>
          <a:xfrm>
            <a:off x="8291002" y="5390293"/>
            <a:ext cx="3694407" cy="139257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Gill Sans MT" panose="020B0502020104020203" pitchFamily="34" charset="0"/>
              </a:rPr>
              <a:t>C. </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Increase allowed heights by two stories </a:t>
            </a:r>
            <a:r>
              <a:rPr lang="en-US" sz="1800" dirty="0">
                <a:effectLst/>
                <a:latin typeface="Calibri" panose="020F0502020204030204" pitchFamily="34" charset="0"/>
                <a:ea typeface="Calibri" panose="020F0502020204030204" pitchFamily="34" charset="0"/>
                <a:cs typeface="Times New Roman" panose="02020603050405020304" pitchFamily="18" charset="0"/>
              </a:rPr>
              <a:t>(55 to 60 feet, or 5 stories) in portions with well-designed, pedestrian-oriented buildings, and streetscape improvements. </a:t>
            </a:r>
            <a:endParaRPr lang="en-US" dirty="0">
              <a:latin typeface="Gill Sans MT" panose="020B0502020104020203" pitchFamily="34" charset="0"/>
            </a:endParaRPr>
          </a:p>
        </p:txBody>
      </p:sp>
      <p:pic>
        <p:nvPicPr>
          <p:cNvPr id="12" name="Picture 11" descr="A close up of a road&#10;&#10;Description automatically generated">
            <a:extLst>
              <a:ext uri="{FF2B5EF4-FFF2-40B4-BE49-F238E27FC236}">
                <a16:creationId xmlns:a16="http://schemas.microsoft.com/office/drawing/2014/main" id="{48A4DBF4-8BFE-E241-BE71-6DBAD459A71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603" y="3382103"/>
            <a:ext cx="4049009" cy="2008190"/>
          </a:xfrm>
          <a:prstGeom prst="rect">
            <a:avLst/>
          </a:prstGeom>
        </p:spPr>
      </p:pic>
      <p:pic>
        <p:nvPicPr>
          <p:cNvPr id="14" name="Picture 13" descr="An empty road with trees on the side of a building&#10;&#10;Description automatically generated">
            <a:extLst>
              <a:ext uri="{FF2B5EF4-FFF2-40B4-BE49-F238E27FC236}">
                <a16:creationId xmlns:a16="http://schemas.microsoft.com/office/drawing/2014/main" id="{A63DFD61-136C-EC4B-AC3E-CA1694D8022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49009" y="3370283"/>
            <a:ext cx="4049009" cy="2008190"/>
          </a:xfrm>
          <a:prstGeom prst="rect">
            <a:avLst/>
          </a:prstGeom>
        </p:spPr>
      </p:pic>
      <p:pic>
        <p:nvPicPr>
          <p:cNvPr id="16" name="Picture 15" descr="An empty road with a building in the background&#10;&#10;Description automatically generated">
            <a:extLst>
              <a:ext uri="{FF2B5EF4-FFF2-40B4-BE49-F238E27FC236}">
                <a16:creationId xmlns:a16="http://schemas.microsoft.com/office/drawing/2014/main" id="{3F622B0A-6111-4C41-B59E-581767A37A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42990" y="3370283"/>
            <a:ext cx="4049010" cy="2008190"/>
          </a:xfrm>
          <a:prstGeom prst="rect">
            <a:avLst/>
          </a:prstGeom>
        </p:spPr>
      </p:pic>
      <p:pic>
        <p:nvPicPr>
          <p:cNvPr id="18" name="Picture 17" descr="A close up of a road&#10;&#10;Description automatically generated">
            <a:extLst>
              <a:ext uri="{FF2B5EF4-FFF2-40B4-BE49-F238E27FC236}">
                <a16:creationId xmlns:a16="http://schemas.microsoft.com/office/drawing/2014/main" id="{4BA9F066-3640-5945-83F6-7014D02D59C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1801" y="1229438"/>
            <a:ext cx="4160810" cy="1895852"/>
          </a:xfrm>
          <a:prstGeom prst="rect">
            <a:avLst/>
          </a:prstGeom>
        </p:spPr>
      </p:pic>
      <p:pic>
        <p:nvPicPr>
          <p:cNvPr id="20" name="Picture 19" descr="A car driving on a road&#10;&#10;Description automatically generated">
            <a:extLst>
              <a:ext uri="{FF2B5EF4-FFF2-40B4-BE49-F238E27FC236}">
                <a16:creationId xmlns:a16="http://schemas.microsoft.com/office/drawing/2014/main" id="{0442F77C-3C55-3C4B-B7E5-841AF1C8409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061617" y="1301816"/>
            <a:ext cx="4072060" cy="1823474"/>
          </a:xfrm>
          <a:prstGeom prst="rect">
            <a:avLst/>
          </a:prstGeom>
        </p:spPr>
      </p:pic>
      <p:pic>
        <p:nvPicPr>
          <p:cNvPr id="22" name="Picture 21" descr="A close up of a road&#10;&#10;Description automatically generated">
            <a:extLst>
              <a:ext uri="{FF2B5EF4-FFF2-40B4-BE49-F238E27FC236}">
                <a16:creationId xmlns:a16="http://schemas.microsoft.com/office/drawing/2014/main" id="{439CB582-FB2C-1A4B-BC25-F27A6BC044A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74217" y="1301816"/>
            <a:ext cx="4071498" cy="1823474"/>
          </a:xfrm>
          <a:prstGeom prst="rect">
            <a:avLst/>
          </a:prstGeom>
        </p:spPr>
      </p:pic>
      <p:cxnSp>
        <p:nvCxnSpPr>
          <p:cNvPr id="10" name="Straight Connector 9">
            <a:extLst>
              <a:ext uri="{FF2B5EF4-FFF2-40B4-BE49-F238E27FC236}">
                <a16:creationId xmlns:a16="http://schemas.microsoft.com/office/drawing/2014/main" id="{928E9385-2C83-BC44-B935-127C2415B2E2}"/>
              </a:ext>
            </a:extLst>
          </p:cNvPr>
          <p:cNvCxnSpPr>
            <a:cxnSpLocks/>
          </p:cNvCxnSpPr>
          <p:nvPr/>
        </p:nvCxnSpPr>
        <p:spPr>
          <a:xfrm>
            <a:off x="8120506" y="964734"/>
            <a:ext cx="0" cy="589326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6247499-F103-5147-88F9-51FA8BE01C10}"/>
              </a:ext>
            </a:extLst>
          </p:cNvPr>
          <p:cNvCxnSpPr>
            <a:cxnSpLocks/>
          </p:cNvCxnSpPr>
          <p:nvPr/>
        </p:nvCxnSpPr>
        <p:spPr>
          <a:xfrm>
            <a:off x="4049011" y="964734"/>
            <a:ext cx="0" cy="589326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4ED6CBE-68F3-3C4F-BA0D-CC863B9A378D}"/>
              </a:ext>
            </a:extLst>
          </p:cNvPr>
          <p:cNvSpPr/>
          <p:nvPr/>
        </p:nvSpPr>
        <p:spPr>
          <a:xfrm>
            <a:off x="0" y="0"/>
            <a:ext cx="12192000" cy="1229438"/>
          </a:xfrm>
          <a:prstGeom prst="rect">
            <a:avLst/>
          </a:prstGeom>
          <a:solidFill>
            <a:srgbClr val="8C1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2">
            <a:extLst>
              <a:ext uri="{FF2B5EF4-FFF2-40B4-BE49-F238E27FC236}">
                <a16:creationId xmlns:a16="http://schemas.microsoft.com/office/drawing/2014/main" id="{11301BD3-0AE6-3A4D-A8DB-29BDC782819F}"/>
              </a:ext>
            </a:extLst>
          </p:cNvPr>
          <p:cNvSpPr txBox="1">
            <a:spLocks/>
          </p:cNvSpPr>
          <p:nvPr/>
        </p:nvSpPr>
        <p:spPr>
          <a:xfrm>
            <a:off x="282222" y="107370"/>
            <a:ext cx="11909777" cy="2913944"/>
          </a:xfrm>
          <a:prstGeom prst="rect">
            <a:avLst/>
          </a:prstGeom>
        </p:spPr>
        <p:txBody>
          <a:bodyPr vert="horz" lIns="91440" tIns="45720" rIns="91440" bIns="45720" rtlCol="0" anchor="t">
            <a:normAutofit/>
          </a:bodyPr>
          <a:lstStyle>
            <a:lvl1pPr algn="l" defTabSz="914400" rtl="0" eaLnBrk="1" latinLnBrk="0" hangingPunct="1">
              <a:spcBef>
                <a:spcPct val="0"/>
              </a:spcBef>
              <a:buNone/>
              <a:defRPr sz="3600" kern="1200">
                <a:solidFill>
                  <a:schemeClr val="bg1"/>
                </a:solidFill>
                <a:latin typeface="Univers 55"/>
                <a:ea typeface="+mj-ea"/>
                <a:cs typeface="+mj-cs"/>
              </a:defRPr>
            </a:lvl1pPr>
          </a:lstStyle>
          <a:p>
            <a:r>
              <a:rPr lang="en-US" dirty="0" err="1"/>
              <a:t>Soscol</a:t>
            </a:r>
            <a:r>
              <a:rPr lang="en-US" dirty="0"/>
              <a:t> and </a:t>
            </a:r>
            <a:r>
              <a:rPr lang="en-US" dirty="0" err="1"/>
              <a:t>Imola</a:t>
            </a:r>
            <a:r>
              <a:rPr lang="en-US" dirty="0"/>
              <a:t>:</a:t>
            </a:r>
          </a:p>
          <a:p>
            <a:r>
              <a:rPr lang="en-US" sz="2800" dirty="0"/>
              <a:t>Question 2: Which one of the options do you like best?</a:t>
            </a:r>
          </a:p>
        </p:txBody>
      </p:sp>
    </p:spTree>
    <p:extLst>
      <p:ext uri="{BB962C8B-B14F-4D97-AF65-F5344CB8AC3E}">
        <p14:creationId xmlns:p14="http://schemas.microsoft.com/office/powerpoint/2010/main" val="75277578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8C101D"/>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AA5B2A9-CF3F-5845-BCA0-C3B4683D181B}"/>
              </a:ext>
            </a:extLst>
          </p:cNvPr>
          <p:cNvSpPr>
            <a:spLocks noGrp="1"/>
          </p:cNvSpPr>
          <p:nvPr>
            <p:ph type="title"/>
          </p:nvPr>
        </p:nvSpPr>
        <p:spPr>
          <a:xfrm>
            <a:off x="706582" y="2673927"/>
            <a:ext cx="11887200" cy="914400"/>
          </a:xfrm>
        </p:spPr>
        <p:txBody>
          <a:bodyPr/>
          <a:lstStyle/>
          <a:p>
            <a:r>
              <a:rPr lang="en-US" dirty="0"/>
              <a:t>4. Conclusion and Next Steps</a:t>
            </a:r>
          </a:p>
        </p:txBody>
      </p:sp>
    </p:spTree>
    <p:extLst>
      <p:ext uri="{BB962C8B-B14F-4D97-AF65-F5344CB8AC3E}">
        <p14:creationId xmlns:p14="http://schemas.microsoft.com/office/powerpoint/2010/main" val="119635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C5402A-7D64-479A-A02A-F27C65FAECCC}"/>
              </a:ext>
            </a:extLst>
          </p:cNvPr>
          <p:cNvSpPr>
            <a:spLocks noGrp="1"/>
          </p:cNvSpPr>
          <p:nvPr>
            <p:ph type="title"/>
          </p:nvPr>
        </p:nvSpPr>
        <p:spPr/>
        <p:txBody>
          <a:bodyPr>
            <a:normAutofit/>
          </a:bodyPr>
          <a:lstStyle/>
          <a:p>
            <a:r>
              <a:rPr lang="en-US" dirty="0"/>
              <a:t>Further Community Outreach Opportunities</a:t>
            </a:r>
          </a:p>
        </p:txBody>
      </p:sp>
      <p:sp>
        <p:nvSpPr>
          <p:cNvPr id="4" name="Content Placeholder 3">
            <a:extLst>
              <a:ext uri="{FF2B5EF4-FFF2-40B4-BE49-F238E27FC236}">
                <a16:creationId xmlns:a16="http://schemas.microsoft.com/office/drawing/2014/main" id="{345EB170-BF79-467B-B624-5D8FFC3045F2}"/>
              </a:ext>
            </a:extLst>
          </p:cNvPr>
          <p:cNvSpPr>
            <a:spLocks noGrp="1"/>
          </p:cNvSpPr>
          <p:nvPr>
            <p:ph idx="1"/>
          </p:nvPr>
        </p:nvSpPr>
        <p:spPr>
          <a:xfrm>
            <a:off x="533400" y="1219201"/>
            <a:ext cx="11342914" cy="2864089"/>
          </a:xfrm>
        </p:spPr>
        <p:txBody>
          <a:bodyPr/>
          <a:lstStyle/>
          <a:p>
            <a:r>
              <a:rPr lang="en-US" dirty="0"/>
              <a:t>Additional workshops and community outreach are part of the General Plan process</a:t>
            </a:r>
          </a:p>
          <a:p>
            <a:r>
              <a:rPr lang="en-US" dirty="0"/>
              <a:t>Digital or in-person as feasible with COVID-19</a:t>
            </a:r>
          </a:p>
          <a:p>
            <a:r>
              <a:rPr lang="en-US" dirty="0"/>
              <a:t>Additional opportunities when Preferred Plan is prepared in fall</a:t>
            </a:r>
          </a:p>
        </p:txBody>
      </p:sp>
      <p:pic>
        <p:nvPicPr>
          <p:cNvPr id="5" name="Picture 4" descr="A group of people in a room&#10;&#10;Description automatically generated">
            <a:extLst>
              <a:ext uri="{FF2B5EF4-FFF2-40B4-BE49-F238E27FC236}">
                <a16:creationId xmlns:a16="http://schemas.microsoft.com/office/drawing/2014/main" id="{760D340C-D6C9-4B14-9C66-0A59B7FED77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0318" y="3697253"/>
            <a:ext cx="4249448" cy="3187086"/>
          </a:xfrm>
          <a:prstGeom prst="rect">
            <a:avLst/>
          </a:prstGeom>
        </p:spPr>
      </p:pic>
      <p:pic>
        <p:nvPicPr>
          <p:cNvPr id="6" name="Picture 5" descr="A picture containing table, bookshelf&#10;&#10;Description automatically generated">
            <a:extLst>
              <a:ext uri="{FF2B5EF4-FFF2-40B4-BE49-F238E27FC236}">
                <a16:creationId xmlns:a16="http://schemas.microsoft.com/office/drawing/2014/main" id="{880DD2DE-EE6C-4B6F-BDFD-9451909DEF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4965605" y="3994823"/>
            <a:ext cx="3187882" cy="2592555"/>
          </a:xfrm>
          <a:prstGeom prst="rect">
            <a:avLst/>
          </a:prstGeom>
        </p:spPr>
      </p:pic>
      <p:pic>
        <p:nvPicPr>
          <p:cNvPr id="7" name="Picture 6" descr="A picture containing person, child, people, looking&#10;&#10;Description automatically generated">
            <a:extLst>
              <a:ext uri="{FF2B5EF4-FFF2-40B4-BE49-F238E27FC236}">
                <a16:creationId xmlns:a16="http://schemas.microsoft.com/office/drawing/2014/main" id="{86CF2666-288A-42EB-B6A7-7C739BE0DAB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209327" y="3696456"/>
            <a:ext cx="2753469" cy="3187883"/>
          </a:xfrm>
          <a:prstGeom prst="rect">
            <a:avLst/>
          </a:prstGeom>
        </p:spPr>
      </p:pic>
    </p:spTree>
    <p:extLst>
      <p:ext uri="{BB962C8B-B14F-4D97-AF65-F5344CB8AC3E}">
        <p14:creationId xmlns:p14="http://schemas.microsoft.com/office/powerpoint/2010/main" val="3300151083"/>
      </p:ext>
    </p:extLst>
  </p:cSld>
  <p:clrMapOvr>
    <a:masterClrMapping/>
  </p:clrMapOvr>
  <mc:AlternateContent xmlns:mc="http://schemas.openxmlformats.org/markup-compatibility/2006" xmlns:p14="http://schemas.microsoft.com/office/powerpoint/2010/main">
    <mc:Choice Requires="p14">
      <p:transition spd="slow" p14:dur="2000" advTm="27614"/>
    </mc:Choice>
    <mc:Fallback xmlns="">
      <p:transition spd="slow" advTm="27614"/>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C5402A-7D64-479A-A02A-F27C65FAECCC}"/>
              </a:ext>
            </a:extLst>
          </p:cNvPr>
          <p:cNvSpPr>
            <a:spLocks noGrp="1"/>
          </p:cNvSpPr>
          <p:nvPr>
            <p:ph type="title"/>
          </p:nvPr>
        </p:nvSpPr>
        <p:spPr/>
        <p:txBody>
          <a:bodyPr/>
          <a:lstStyle/>
          <a:p>
            <a:r>
              <a:rPr lang="en-US" dirty="0"/>
              <a:t>Project Resources</a:t>
            </a:r>
          </a:p>
        </p:txBody>
      </p:sp>
      <p:sp>
        <p:nvSpPr>
          <p:cNvPr id="4" name="Content Placeholder 3">
            <a:extLst>
              <a:ext uri="{FF2B5EF4-FFF2-40B4-BE49-F238E27FC236}">
                <a16:creationId xmlns:a16="http://schemas.microsoft.com/office/drawing/2014/main" id="{345EB170-BF79-467B-B624-5D8FFC3045F2}"/>
              </a:ext>
            </a:extLst>
          </p:cNvPr>
          <p:cNvSpPr>
            <a:spLocks noGrp="1"/>
          </p:cNvSpPr>
          <p:nvPr>
            <p:ph idx="1"/>
          </p:nvPr>
        </p:nvSpPr>
        <p:spPr>
          <a:xfrm>
            <a:off x="533400" y="1219200"/>
            <a:ext cx="9296400" cy="5562600"/>
          </a:xfrm>
        </p:spPr>
        <p:txBody>
          <a:bodyPr>
            <a:normAutofit/>
          </a:bodyPr>
          <a:lstStyle/>
          <a:p>
            <a:r>
              <a:rPr lang="en-US" dirty="0"/>
              <a:t>Check out </a:t>
            </a:r>
            <a:r>
              <a:rPr lang="en-US" b="1" u="sng" dirty="0">
                <a:solidFill>
                  <a:srgbClr val="8C101D"/>
                </a:solidFill>
              </a:rPr>
              <a:t>Napa2040.com </a:t>
            </a:r>
            <a:r>
              <a:rPr lang="en-US" dirty="0"/>
              <a:t>for the most up-to-date information, including:</a:t>
            </a:r>
          </a:p>
          <a:p>
            <a:pPr lvl="1"/>
            <a:r>
              <a:rPr lang="en-US" sz="3200" dirty="0"/>
              <a:t>Current City Plans and Documents</a:t>
            </a:r>
          </a:p>
          <a:p>
            <a:pPr lvl="1"/>
            <a:r>
              <a:rPr lang="en-US" sz="3200" dirty="0"/>
              <a:t>General Plan Documents </a:t>
            </a:r>
          </a:p>
          <a:p>
            <a:pPr lvl="2"/>
            <a:r>
              <a:rPr lang="en-US" dirty="0"/>
              <a:t>Existing Conditions Report</a:t>
            </a:r>
          </a:p>
          <a:p>
            <a:pPr lvl="2"/>
            <a:r>
              <a:rPr lang="en-US" dirty="0"/>
              <a:t>Economics, Demographic, and Real Estate Profile</a:t>
            </a:r>
          </a:p>
          <a:p>
            <a:pPr lvl="2"/>
            <a:r>
              <a:rPr lang="en-US" dirty="0"/>
              <a:t>Community Draft Vision and Guiding Principles</a:t>
            </a:r>
          </a:p>
          <a:p>
            <a:pPr lvl="2"/>
            <a:r>
              <a:rPr lang="en-US" dirty="0"/>
              <a:t>Draft Land Use and Urban Design Approach</a:t>
            </a:r>
          </a:p>
          <a:p>
            <a:pPr lvl="2"/>
            <a:r>
              <a:rPr lang="en-US" dirty="0"/>
              <a:t>General Plan Advisory Committee meeting summaries</a:t>
            </a:r>
          </a:p>
          <a:p>
            <a:pPr lvl="2"/>
            <a:r>
              <a:rPr lang="en-US" dirty="0"/>
              <a:t>Reports on community outreach</a:t>
            </a:r>
          </a:p>
          <a:p>
            <a:pPr lvl="2"/>
            <a:r>
              <a:rPr lang="en-US" dirty="0"/>
              <a:t>Student research papers and more!</a:t>
            </a:r>
          </a:p>
          <a:p>
            <a:pPr lvl="2"/>
            <a:endParaRPr lang="en-US" dirty="0"/>
          </a:p>
        </p:txBody>
      </p:sp>
    </p:spTree>
    <p:extLst>
      <p:ext uri="{BB962C8B-B14F-4D97-AF65-F5344CB8AC3E}">
        <p14:creationId xmlns:p14="http://schemas.microsoft.com/office/powerpoint/2010/main" val="301419754"/>
      </p:ext>
    </p:extLst>
  </p:cSld>
  <p:clrMapOvr>
    <a:masterClrMapping/>
  </p:clrMapOvr>
  <mc:AlternateContent xmlns:mc="http://schemas.openxmlformats.org/markup-compatibility/2006" xmlns:p14="http://schemas.microsoft.com/office/powerpoint/2010/main">
    <mc:Choice Requires="p14">
      <p:transition spd="slow" p14:dur="2000" advTm="22688"/>
    </mc:Choice>
    <mc:Fallback xmlns="">
      <p:transition spd="slow" advTm="2268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C5402A-7D64-479A-A02A-F27C65FAECCC}"/>
              </a:ext>
            </a:extLst>
          </p:cNvPr>
          <p:cNvSpPr>
            <a:spLocks noGrp="1"/>
          </p:cNvSpPr>
          <p:nvPr>
            <p:ph type="title"/>
          </p:nvPr>
        </p:nvSpPr>
        <p:spPr/>
        <p:txBody>
          <a:bodyPr/>
          <a:lstStyle/>
          <a:p>
            <a:r>
              <a:rPr lang="en-US" dirty="0"/>
              <a:t>Contact</a:t>
            </a:r>
          </a:p>
        </p:txBody>
      </p:sp>
      <p:sp>
        <p:nvSpPr>
          <p:cNvPr id="4" name="Content Placeholder 3">
            <a:extLst>
              <a:ext uri="{FF2B5EF4-FFF2-40B4-BE49-F238E27FC236}">
                <a16:creationId xmlns:a16="http://schemas.microsoft.com/office/drawing/2014/main" id="{345EB170-BF79-467B-B624-5D8FFC3045F2}"/>
              </a:ext>
            </a:extLst>
          </p:cNvPr>
          <p:cNvSpPr>
            <a:spLocks noGrp="1"/>
          </p:cNvSpPr>
          <p:nvPr>
            <p:ph idx="1"/>
          </p:nvPr>
        </p:nvSpPr>
        <p:spPr>
          <a:xfrm>
            <a:off x="304799" y="1219200"/>
            <a:ext cx="11462657" cy="5029200"/>
          </a:xfrm>
        </p:spPr>
        <p:txBody>
          <a:bodyPr/>
          <a:lstStyle/>
          <a:p>
            <a:pPr marL="0" indent="0" algn="ctr">
              <a:buNone/>
            </a:pPr>
            <a:r>
              <a:rPr lang="en-US" dirty="0"/>
              <a:t>If you have any additional questions, please contact Michael Walker, Senior Planner for the City of Napa, at </a:t>
            </a:r>
            <a:r>
              <a:rPr lang="en-US" dirty="0">
                <a:hlinkClick r:id="rId2"/>
              </a:rPr>
              <a:t>mwalker@cityofnapa.org</a:t>
            </a:r>
            <a:endParaRPr lang="en-US" dirty="0"/>
          </a:p>
          <a:p>
            <a:pPr marL="0" indent="0" algn="ctr">
              <a:buNone/>
            </a:pPr>
            <a:endParaRPr lang="en-US" sz="3600" dirty="0"/>
          </a:p>
          <a:p>
            <a:pPr marL="0" indent="0" algn="ctr">
              <a:buNone/>
            </a:pPr>
            <a:r>
              <a:rPr lang="en-US" sz="6000" dirty="0"/>
              <a:t>Thank you for helping plan</a:t>
            </a:r>
          </a:p>
          <a:p>
            <a:pPr marL="0" indent="0" algn="ctr">
              <a:buNone/>
            </a:pPr>
            <a:r>
              <a:rPr lang="en-US" sz="6000" dirty="0"/>
              <a:t>Napa’s future!</a:t>
            </a:r>
          </a:p>
        </p:txBody>
      </p:sp>
    </p:spTree>
    <p:extLst>
      <p:ext uri="{BB962C8B-B14F-4D97-AF65-F5344CB8AC3E}">
        <p14:creationId xmlns:p14="http://schemas.microsoft.com/office/powerpoint/2010/main" val="3124462446"/>
      </p:ext>
    </p:extLst>
  </p:cSld>
  <p:clrMapOvr>
    <a:masterClrMapping/>
  </p:clrMapOvr>
  <mc:AlternateContent xmlns:mc="http://schemas.openxmlformats.org/markup-compatibility/2006" xmlns:p14="http://schemas.microsoft.com/office/powerpoint/2010/main">
    <mc:Choice Requires="p14">
      <p:transition spd="slow" p14:dur="2000" advTm="14131"/>
    </mc:Choice>
    <mc:Fallback xmlns="">
      <p:transition spd="slow" advTm="14131"/>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8311892" cy="6858000"/>
          </a:xfrm>
          <a:prstGeom prst="rect">
            <a:avLst/>
          </a:prstGeom>
          <a:solidFill>
            <a:srgbClr val="8C101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2" descr="C:\Users\Melinda Hue\Desktop\logo.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40194" y="3544263"/>
            <a:ext cx="2242052" cy="38723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243840" y="3284929"/>
            <a:ext cx="8763000" cy="800219"/>
          </a:xfrm>
          <a:prstGeom prst="rect">
            <a:avLst/>
          </a:prstGeom>
          <a:noFill/>
        </p:spPr>
        <p:txBody>
          <a:bodyPr wrap="square" rtlCol="0">
            <a:spAutoFit/>
          </a:bodyPr>
          <a:lstStyle/>
          <a:p>
            <a:r>
              <a:rPr lang="en-US" sz="1400" dirty="0">
                <a:solidFill>
                  <a:schemeClr val="bg1"/>
                </a:solidFill>
                <a:latin typeface="Futura Medium" charset="0"/>
                <a:ea typeface="Futura Medium" charset="0"/>
                <a:cs typeface="Futura Medium" charset="0"/>
              </a:rPr>
              <a:t>City of Napa General Plan Update</a:t>
            </a:r>
          </a:p>
          <a:p>
            <a:r>
              <a:rPr lang="en-US" sz="3200" b="1" dirty="0">
                <a:solidFill>
                  <a:schemeClr val="bg1"/>
                </a:solidFill>
                <a:latin typeface="Futura Medium" charset="0"/>
                <a:ea typeface="Futura Medium" charset="0"/>
                <a:cs typeface="Futura Medium" charset="0"/>
              </a:rPr>
              <a:t>PREFERRED PLAN AND CONCEPTS</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31203" y="4344848"/>
            <a:ext cx="3842886" cy="2513152"/>
          </a:xfrm>
          <a:prstGeom prst="rect">
            <a:avLst/>
          </a:prstGeom>
          <a:ln w="12700">
            <a:solidFill>
              <a:schemeClr val="bg1"/>
            </a:solidFill>
          </a:ln>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40217" y="4344847"/>
            <a:ext cx="3860799" cy="2513153"/>
          </a:xfrm>
          <a:prstGeom prst="rect">
            <a:avLst/>
          </a:prstGeom>
          <a:ln w="12700">
            <a:solidFill>
              <a:schemeClr val="bg1"/>
            </a:solidFill>
          </a:ln>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739893" y="4344850"/>
            <a:ext cx="4571999" cy="2513150"/>
          </a:xfrm>
          <a:prstGeom prst="rect">
            <a:avLst/>
          </a:prstGeom>
          <a:ln w="12700">
            <a:solidFill>
              <a:schemeClr val="bg1"/>
            </a:solidFill>
          </a:ln>
        </p:spPr>
      </p:pic>
      <p:pic>
        <p:nvPicPr>
          <p:cNvPr id="11" name="Picture 10">
            <a:extLst>
              <a:ext uri="{FF2B5EF4-FFF2-40B4-BE49-F238E27FC236}">
                <a16:creationId xmlns:a16="http://schemas.microsoft.com/office/drawing/2014/main" id="{D0382D2D-94D0-C548-9FD8-BC515A58C7B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166580" y="3104648"/>
            <a:ext cx="831641" cy="1120453"/>
          </a:xfrm>
          <a:prstGeom prst="rect">
            <a:avLst/>
          </a:prstGeom>
        </p:spPr>
      </p:pic>
      <p:pic>
        <p:nvPicPr>
          <p:cNvPr id="13" name="Picture 12" descr="A bridge over a body of water&#10;&#10;Description automatically generated">
            <a:extLst>
              <a:ext uri="{FF2B5EF4-FFF2-40B4-BE49-F238E27FC236}">
                <a16:creationId xmlns:a16="http://schemas.microsoft.com/office/drawing/2014/main" id="{DA35F6B2-E7BC-1742-9F4D-34952B216B9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 y="0"/>
            <a:ext cx="12191999" cy="2935525"/>
          </a:xfrm>
          <a:prstGeom prst="rect">
            <a:avLst/>
          </a:prstGeom>
        </p:spPr>
      </p:pic>
    </p:spTree>
    <p:extLst>
      <p:ext uri="{BB962C8B-B14F-4D97-AF65-F5344CB8AC3E}">
        <p14:creationId xmlns:p14="http://schemas.microsoft.com/office/powerpoint/2010/main" val="566184932"/>
      </p:ext>
    </p:extLst>
  </p:cSld>
  <p:clrMapOvr>
    <a:masterClrMapping/>
  </p:clrMapOvr>
  <p:transition advTm="1437"/>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C5402A-7D64-479A-A02A-F27C65FAECCC}"/>
              </a:ext>
            </a:extLst>
          </p:cNvPr>
          <p:cNvSpPr>
            <a:spLocks noGrp="1"/>
          </p:cNvSpPr>
          <p:nvPr>
            <p:ph type="title"/>
          </p:nvPr>
        </p:nvSpPr>
        <p:spPr/>
        <p:txBody>
          <a:bodyPr/>
          <a:lstStyle/>
          <a:p>
            <a:r>
              <a:rPr lang="en-US" dirty="0"/>
              <a:t>Who is in this meeting?</a:t>
            </a:r>
          </a:p>
        </p:txBody>
      </p:sp>
      <p:sp>
        <p:nvSpPr>
          <p:cNvPr id="5" name="Content Placeholder 4">
            <a:extLst>
              <a:ext uri="{FF2B5EF4-FFF2-40B4-BE49-F238E27FC236}">
                <a16:creationId xmlns:a16="http://schemas.microsoft.com/office/drawing/2014/main" id="{717AE27F-6166-4C5D-AB99-2902BB4BBB63}"/>
              </a:ext>
            </a:extLst>
          </p:cNvPr>
          <p:cNvSpPr>
            <a:spLocks noGrp="1"/>
          </p:cNvSpPr>
          <p:nvPr>
            <p:ph idx="1"/>
          </p:nvPr>
        </p:nvSpPr>
        <p:spPr>
          <a:xfrm>
            <a:off x="457199" y="1219200"/>
            <a:ext cx="11462657" cy="2794000"/>
          </a:xfrm>
        </p:spPr>
        <p:txBody>
          <a:bodyPr>
            <a:normAutofit/>
          </a:bodyPr>
          <a:lstStyle/>
          <a:p>
            <a:pPr marL="0" indent="0">
              <a:buNone/>
            </a:pPr>
            <a:r>
              <a:rPr lang="en-US" dirty="0"/>
              <a:t>Check all that apply</a:t>
            </a:r>
          </a:p>
          <a:p>
            <a:pPr marL="1095375" lvl="1" indent="-638175">
              <a:buFont typeface="Wingdings" pitchFamily="2" charset="2"/>
              <a:buChar char="q"/>
            </a:pPr>
            <a:r>
              <a:rPr lang="en-US" dirty="0"/>
              <a:t>I live in Napa</a:t>
            </a:r>
          </a:p>
          <a:p>
            <a:pPr marL="1095375" lvl="1" indent="-638175">
              <a:buFont typeface="Wingdings" pitchFamily="2" charset="2"/>
              <a:buChar char="q"/>
            </a:pPr>
            <a:r>
              <a:rPr lang="en-US" dirty="0"/>
              <a:t>I work/go to school or college in Napa </a:t>
            </a:r>
          </a:p>
          <a:p>
            <a:pPr marL="1095375" lvl="1" indent="-638175">
              <a:buFont typeface="Wingdings" pitchFamily="2" charset="2"/>
              <a:buChar char="q"/>
            </a:pPr>
            <a:r>
              <a:rPr lang="en-US" dirty="0"/>
              <a:t>I have attended a General Plan meeting or taken a survey </a:t>
            </a:r>
          </a:p>
        </p:txBody>
      </p:sp>
      <p:pic>
        <p:nvPicPr>
          <p:cNvPr id="6" name="Picture 5">
            <a:extLst>
              <a:ext uri="{FF2B5EF4-FFF2-40B4-BE49-F238E27FC236}">
                <a16:creationId xmlns:a16="http://schemas.microsoft.com/office/drawing/2014/main" id="{9A312A04-84CF-4FD9-A7A3-147FDAAE192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4013200"/>
            <a:ext cx="12192000" cy="3251200"/>
          </a:xfrm>
          <a:prstGeom prst="rect">
            <a:avLst/>
          </a:prstGeom>
        </p:spPr>
      </p:pic>
    </p:spTree>
    <p:extLst>
      <p:ext uri="{BB962C8B-B14F-4D97-AF65-F5344CB8AC3E}">
        <p14:creationId xmlns:p14="http://schemas.microsoft.com/office/powerpoint/2010/main" val="1959063337"/>
      </p:ext>
    </p:extLst>
  </p:cSld>
  <p:clrMapOvr>
    <a:masterClrMapping/>
  </p:clrMapOvr>
  <mc:AlternateContent xmlns:mc="http://schemas.openxmlformats.org/markup-compatibility/2006" xmlns:p14="http://schemas.microsoft.com/office/powerpoint/2010/main">
    <mc:Choice Requires="p14">
      <p:transition spd="slow" p14:dur="2000" advTm="28837"/>
    </mc:Choice>
    <mc:Fallback xmlns="">
      <p:transition spd="slow" advTm="2883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C5402A-7D64-479A-A02A-F27C65FAECCC}"/>
              </a:ext>
            </a:extLst>
          </p:cNvPr>
          <p:cNvSpPr>
            <a:spLocks noGrp="1"/>
          </p:cNvSpPr>
          <p:nvPr>
            <p:ph type="title"/>
          </p:nvPr>
        </p:nvSpPr>
        <p:spPr/>
        <p:txBody>
          <a:bodyPr/>
          <a:lstStyle/>
          <a:p>
            <a:r>
              <a:rPr lang="en-US" dirty="0"/>
              <a:t>What is a General Plan?</a:t>
            </a:r>
          </a:p>
        </p:txBody>
      </p:sp>
      <p:sp>
        <p:nvSpPr>
          <p:cNvPr id="5" name="Content Placeholder 4">
            <a:extLst>
              <a:ext uri="{FF2B5EF4-FFF2-40B4-BE49-F238E27FC236}">
                <a16:creationId xmlns:a16="http://schemas.microsoft.com/office/drawing/2014/main" id="{717AE27F-6166-4C5D-AB99-2902BB4BBB63}"/>
              </a:ext>
            </a:extLst>
          </p:cNvPr>
          <p:cNvSpPr>
            <a:spLocks noGrp="1"/>
          </p:cNvSpPr>
          <p:nvPr>
            <p:ph idx="1"/>
          </p:nvPr>
        </p:nvSpPr>
        <p:spPr>
          <a:xfrm>
            <a:off x="457199" y="1219200"/>
            <a:ext cx="11462657" cy="2794000"/>
          </a:xfrm>
        </p:spPr>
        <p:txBody>
          <a:bodyPr/>
          <a:lstStyle/>
          <a:p>
            <a:r>
              <a:rPr lang="en-US" dirty="0"/>
              <a:t>Long-range (20+ years) comprehensive plan</a:t>
            </a:r>
          </a:p>
          <a:p>
            <a:r>
              <a:rPr lang="en-US" dirty="0"/>
              <a:t>“Constitution for local development”</a:t>
            </a:r>
          </a:p>
          <a:p>
            <a:r>
              <a:rPr lang="en-US" dirty="0"/>
              <a:t>Expresses a vision for the community’s future</a:t>
            </a:r>
          </a:p>
          <a:p>
            <a:r>
              <a:rPr lang="en-US" dirty="0"/>
              <a:t>Outlines goals, objectives, and policies to achieve this vision </a:t>
            </a:r>
          </a:p>
        </p:txBody>
      </p:sp>
      <p:pic>
        <p:nvPicPr>
          <p:cNvPr id="6" name="Picture 5">
            <a:extLst>
              <a:ext uri="{FF2B5EF4-FFF2-40B4-BE49-F238E27FC236}">
                <a16:creationId xmlns:a16="http://schemas.microsoft.com/office/drawing/2014/main" id="{9A312A04-84CF-4FD9-A7A3-147FDAAE192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4013200"/>
            <a:ext cx="12192000" cy="3251200"/>
          </a:xfrm>
          <a:prstGeom prst="rect">
            <a:avLst/>
          </a:prstGeom>
        </p:spPr>
      </p:pic>
    </p:spTree>
    <p:extLst>
      <p:ext uri="{BB962C8B-B14F-4D97-AF65-F5344CB8AC3E}">
        <p14:creationId xmlns:p14="http://schemas.microsoft.com/office/powerpoint/2010/main" val="1435905924"/>
      </p:ext>
    </p:extLst>
  </p:cSld>
  <p:clrMapOvr>
    <a:masterClrMapping/>
  </p:clrMapOvr>
  <mc:AlternateContent xmlns:mc="http://schemas.openxmlformats.org/markup-compatibility/2006" xmlns:p14="http://schemas.microsoft.com/office/powerpoint/2010/main">
    <mc:Choice Requires="p14">
      <p:transition spd="slow" p14:dur="2000" advTm="28837"/>
    </mc:Choice>
    <mc:Fallback xmlns="">
      <p:transition spd="slow" advTm="2883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C5402A-7D64-479A-A02A-F27C65FAECCC}"/>
              </a:ext>
            </a:extLst>
          </p:cNvPr>
          <p:cNvSpPr>
            <a:spLocks noGrp="1"/>
          </p:cNvSpPr>
          <p:nvPr>
            <p:ph type="title"/>
          </p:nvPr>
        </p:nvSpPr>
        <p:spPr/>
        <p:txBody>
          <a:bodyPr/>
          <a:lstStyle/>
          <a:p>
            <a:r>
              <a:rPr lang="en-US" dirty="0"/>
              <a:t>General Plan Requirements</a:t>
            </a:r>
          </a:p>
        </p:txBody>
      </p:sp>
      <p:sp>
        <p:nvSpPr>
          <p:cNvPr id="5" name="Content Placeholder 4">
            <a:extLst>
              <a:ext uri="{FF2B5EF4-FFF2-40B4-BE49-F238E27FC236}">
                <a16:creationId xmlns:a16="http://schemas.microsoft.com/office/drawing/2014/main" id="{717AE27F-6166-4C5D-AB99-2902BB4BBB63}"/>
              </a:ext>
            </a:extLst>
          </p:cNvPr>
          <p:cNvSpPr>
            <a:spLocks noGrp="1"/>
          </p:cNvSpPr>
          <p:nvPr>
            <p:ph idx="1"/>
          </p:nvPr>
        </p:nvSpPr>
        <p:spPr>
          <a:xfrm>
            <a:off x="446314" y="1219200"/>
            <a:ext cx="11114314" cy="5029200"/>
          </a:xfrm>
        </p:spPr>
        <p:txBody>
          <a:bodyPr>
            <a:normAutofit fontScale="92500"/>
          </a:bodyPr>
          <a:lstStyle/>
          <a:p>
            <a:r>
              <a:rPr lang="en-US" sz="3500" dirty="0"/>
              <a:t>Comprehensive</a:t>
            </a:r>
          </a:p>
          <a:p>
            <a:pPr lvl="1"/>
            <a:r>
              <a:rPr lang="en-US" sz="2400" dirty="0"/>
              <a:t>Applies to the entire city/Sphere of Influence</a:t>
            </a:r>
          </a:p>
          <a:p>
            <a:pPr lvl="1"/>
            <a:r>
              <a:rPr lang="en-US" sz="2400" dirty="0"/>
              <a:t>Addresses a full range of issues affecting Napa’s physical development</a:t>
            </a:r>
          </a:p>
          <a:p>
            <a:r>
              <a:rPr lang="en-US" sz="3500" dirty="0"/>
              <a:t>Internally Consistent</a:t>
            </a:r>
          </a:p>
          <a:p>
            <a:pPr lvl="1"/>
            <a:r>
              <a:rPr lang="en-US" sz="2400" dirty="0"/>
              <a:t>Policies, diagrams, and analysis are fully integrated with no conflicts</a:t>
            </a:r>
          </a:p>
          <a:p>
            <a:r>
              <a:rPr lang="en-US" sz="3500" dirty="0"/>
              <a:t>Other City Plans and Programs Consistent with General Plan </a:t>
            </a:r>
          </a:p>
          <a:p>
            <a:pPr lvl="1"/>
            <a:r>
              <a:rPr lang="en-US" sz="2400" dirty="0"/>
              <a:t>General Plan</a:t>
            </a:r>
          </a:p>
          <a:p>
            <a:pPr lvl="1"/>
            <a:r>
              <a:rPr lang="en-US" sz="2400" dirty="0"/>
              <a:t>Specific Plans, Master Plans</a:t>
            </a:r>
          </a:p>
          <a:p>
            <a:pPr lvl="1"/>
            <a:r>
              <a:rPr lang="en-US" sz="2400" dirty="0"/>
              <a:t>Zoning Ordinance</a:t>
            </a:r>
          </a:p>
          <a:p>
            <a:pPr lvl="1"/>
            <a:r>
              <a:rPr lang="en-US" sz="2400" dirty="0"/>
              <a:t>Design Standards and Guidelines</a:t>
            </a:r>
          </a:p>
        </p:txBody>
      </p:sp>
      <p:grpSp>
        <p:nvGrpSpPr>
          <p:cNvPr id="2" name="Group 1">
            <a:extLst>
              <a:ext uri="{FF2B5EF4-FFF2-40B4-BE49-F238E27FC236}">
                <a16:creationId xmlns:a16="http://schemas.microsoft.com/office/drawing/2014/main" id="{DD565464-DCCE-457B-8342-BB0DF56DA517}"/>
              </a:ext>
            </a:extLst>
          </p:cNvPr>
          <p:cNvGrpSpPr/>
          <p:nvPr/>
        </p:nvGrpSpPr>
        <p:grpSpPr>
          <a:xfrm>
            <a:off x="5241471" y="4485035"/>
            <a:ext cx="1524000" cy="1441994"/>
            <a:chOff x="6019800" y="5111206"/>
            <a:chExt cx="1524000" cy="1441994"/>
          </a:xfrm>
        </p:grpSpPr>
        <p:sp>
          <p:nvSpPr>
            <p:cNvPr id="8" name="Flowchart: Decision 5">
              <a:extLst>
                <a:ext uri="{FF2B5EF4-FFF2-40B4-BE49-F238E27FC236}">
                  <a16:creationId xmlns:a16="http://schemas.microsoft.com/office/drawing/2014/main" id="{73EE8195-E487-4A0C-B94B-7F5BE587DE12}"/>
                </a:ext>
              </a:extLst>
            </p:cNvPr>
            <p:cNvSpPr/>
            <p:nvPr/>
          </p:nvSpPr>
          <p:spPr>
            <a:xfrm>
              <a:off x="6019800" y="5416006"/>
              <a:ext cx="1524000" cy="492397"/>
            </a:xfrm>
            <a:prstGeom prst="flowChartDecision">
              <a:avLst/>
            </a:prstGeom>
            <a:solidFill>
              <a:schemeClr val="accent2">
                <a:lumMod val="75000"/>
                <a:alpha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cision 8">
              <a:extLst>
                <a:ext uri="{FF2B5EF4-FFF2-40B4-BE49-F238E27FC236}">
                  <a16:creationId xmlns:a16="http://schemas.microsoft.com/office/drawing/2014/main" id="{C03F8C4F-C814-4E44-9FC2-DF883275120E}"/>
                </a:ext>
              </a:extLst>
            </p:cNvPr>
            <p:cNvSpPr/>
            <p:nvPr/>
          </p:nvSpPr>
          <p:spPr>
            <a:xfrm>
              <a:off x="6019800" y="5111206"/>
              <a:ext cx="1524000" cy="492397"/>
            </a:xfrm>
            <a:prstGeom prst="flowChartDecision">
              <a:avLst/>
            </a:prstGeom>
            <a:solidFill>
              <a:schemeClr val="accent2">
                <a:lumMod val="75000"/>
                <a:alpha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cision 5">
              <a:extLst>
                <a:ext uri="{FF2B5EF4-FFF2-40B4-BE49-F238E27FC236}">
                  <a16:creationId xmlns:a16="http://schemas.microsoft.com/office/drawing/2014/main" id="{5629E038-37F3-4244-AD83-38B14E2797C6}"/>
                </a:ext>
              </a:extLst>
            </p:cNvPr>
            <p:cNvSpPr/>
            <p:nvPr/>
          </p:nvSpPr>
          <p:spPr>
            <a:xfrm>
              <a:off x="6019800" y="5743969"/>
              <a:ext cx="1524000" cy="492397"/>
            </a:xfrm>
            <a:prstGeom prst="flowChartDecision">
              <a:avLst/>
            </a:prstGeom>
            <a:solidFill>
              <a:schemeClr val="accent2">
                <a:lumMod val="75000"/>
                <a:alpha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cision 5">
              <a:extLst>
                <a:ext uri="{FF2B5EF4-FFF2-40B4-BE49-F238E27FC236}">
                  <a16:creationId xmlns:a16="http://schemas.microsoft.com/office/drawing/2014/main" id="{7B172B36-1F85-4623-B2F1-F501914719FC}"/>
                </a:ext>
              </a:extLst>
            </p:cNvPr>
            <p:cNvSpPr/>
            <p:nvPr/>
          </p:nvSpPr>
          <p:spPr>
            <a:xfrm>
              <a:off x="6019800" y="6060803"/>
              <a:ext cx="1524000" cy="492397"/>
            </a:xfrm>
            <a:prstGeom prst="flowChartDecision">
              <a:avLst/>
            </a:prstGeom>
            <a:solidFill>
              <a:schemeClr val="accent2">
                <a:lumMod val="75000"/>
                <a:alpha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6211977"/>
      </p:ext>
    </p:extLst>
  </p:cSld>
  <p:clrMapOvr>
    <a:masterClrMapping/>
  </p:clrMapOvr>
  <mc:AlternateContent xmlns:mc="http://schemas.openxmlformats.org/markup-compatibility/2006" xmlns:p14="http://schemas.microsoft.com/office/powerpoint/2010/main">
    <mc:Choice Requires="p14">
      <p:transition spd="slow" p14:dur="2000" advTm="41932"/>
    </mc:Choice>
    <mc:Fallback xmlns="">
      <p:transition spd="slow" advTm="4193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D068DB-B0E4-43EE-A5DF-E9A1FD552C36}"/>
              </a:ext>
            </a:extLst>
          </p:cNvPr>
          <p:cNvSpPr/>
          <p:nvPr/>
        </p:nvSpPr>
        <p:spPr>
          <a:xfrm>
            <a:off x="8967020" y="5024284"/>
            <a:ext cx="1700981" cy="1833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CC5402A-7D64-479A-A02A-F27C65FAECCC}"/>
              </a:ext>
            </a:extLst>
          </p:cNvPr>
          <p:cNvSpPr>
            <a:spLocks noGrp="1"/>
          </p:cNvSpPr>
          <p:nvPr>
            <p:ph type="title"/>
          </p:nvPr>
        </p:nvSpPr>
        <p:spPr/>
        <p:txBody>
          <a:bodyPr/>
          <a:lstStyle/>
          <a:p>
            <a:r>
              <a:rPr lang="en-US" dirty="0"/>
              <a:t>General Plan Topics/”Elements”</a:t>
            </a:r>
          </a:p>
        </p:txBody>
      </p:sp>
      <p:sp>
        <p:nvSpPr>
          <p:cNvPr id="12" name="Content Placeholder 4">
            <a:extLst>
              <a:ext uri="{FF2B5EF4-FFF2-40B4-BE49-F238E27FC236}">
                <a16:creationId xmlns:a16="http://schemas.microsoft.com/office/drawing/2014/main" id="{D9CEB58E-DA0C-44E4-A6EA-2435DEF8E9F2}"/>
              </a:ext>
            </a:extLst>
          </p:cNvPr>
          <p:cNvSpPr txBox="1">
            <a:spLocks/>
          </p:cNvSpPr>
          <p:nvPr/>
        </p:nvSpPr>
        <p:spPr>
          <a:xfrm>
            <a:off x="511630" y="1243086"/>
            <a:ext cx="8175172" cy="5658456"/>
          </a:xfrm>
          <a:prstGeom prst="rect">
            <a:avLst/>
          </a:prstGeom>
        </p:spPr>
        <p:txBody>
          <a:bodyPr vert="horz" lIns="91440" tIns="45720" rIns="91440" bIns="45720" rtlCol="0">
            <a:normAutofit/>
          </a:bodyPr>
          <a:lstStyle>
            <a:lvl1pPr marL="342900" indent="-342900" algn="l" defTabSz="914400" rtl="0" eaLnBrk="1" latinLnBrk="0" hangingPunct="1">
              <a:lnSpc>
                <a:spcPts val="3640"/>
              </a:lnSpc>
              <a:spcBef>
                <a:spcPct val="20000"/>
              </a:spcBef>
              <a:spcAft>
                <a:spcPts val="700"/>
              </a:spcAft>
              <a:buClr>
                <a:srgbClr val="8C101D"/>
              </a:buClr>
              <a:buFont typeface="Wingdings" charset="2"/>
              <a:buChar char="§"/>
              <a:defRPr sz="3200" kern="1200" baseline="0">
                <a:solidFill>
                  <a:schemeClr val="tx1"/>
                </a:solidFill>
                <a:latin typeface="Univers 55" charset="0"/>
                <a:ea typeface="Univers 55" charset="0"/>
                <a:cs typeface="Univers 55" charset="0"/>
              </a:defRPr>
            </a:lvl1pPr>
            <a:lvl2pPr marL="742950" indent="-285750" algn="l" defTabSz="914400" rtl="0" eaLnBrk="1" latinLnBrk="0" hangingPunct="1">
              <a:spcBef>
                <a:spcPct val="20000"/>
              </a:spcBef>
              <a:buFont typeface="Arial" pitchFamily="34" charset="0"/>
              <a:buChar char="–"/>
              <a:defRPr sz="2800" kern="1200" baseline="0">
                <a:solidFill>
                  <a:srgbClr val="8C101D"/>
                </a:solidFill>
                <a:latin typeface="Univers 55" charset="0"/>
                <a:ea typeface="Univers 55" charset="0"/>
                <a:cs typeface="Univers 55"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Univers 55" charset="0"/>
                <a:ea typeface="Univers 55" charset="0"/>
                <a:cs typeface="Univers 55"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Univers 55" charset="0"/>
                <a:ea typeface="Univers 55" charset="0"/>
                <a:cs typeface="Univers 55"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Univers 55" charset="0"/>
                <a:ea typeface="Univers 55" charset="0"/>
                <a:cs typeface="Univers 55"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Land Use</a:t>
            </a:r>
          </a:p>
          <a:p>
            <a:r>
              <a:rPr lang="en-US" dirty="0"/>
              <a:t>Housing </a:t>
            </a:r>
          </a:p>
          <a:p>
            <a:r>
              <a:rPr lang="en-US" dirty="0"/>
              <a:t>Transportation</a:t>
            </a:r>
          </a:p>
          <a:p>
            <a:r>
              <a:rPr lang="en-US" dirty="0"/>
              <a:t>Community Services</a:t>
            </a:r>
          </a:p>
          <a:p>
            <a:r>
              <a:rPr lang="en-US" dirty="0"/>
              <a:t>Parks and Recreation</a:t>
            </a:r>
          </a:p>
        </p:txBody>
      </p:sp>
      <p:sp>
        <p:nvSpPr>
          <p:cNvPr id="5" name="Content Placeholder 4">
            <a:extLst>
              <a:ext uri="{FF2B5EF4-FFF2-40B4-BE49-F238E27FC236}">
                <a16:creationId xmlns:a16="http://schemas.microsoft.com/office/drawing/2014/main" id="{520313A8-7397-4CA3-999E-90B05C338DDB}"/>
              </a:ext>
            </a:extLst>
          </p:cNvPr>
          <p:cNvSpPr txBox="1">
            <a:spLocks/>
          </p:cNvSpPr>
          <p:nvPr/>
        </p:nvSpPr>
        <p:spPr>
          <a:xfrm>
            <a:off x="5497287" y="1243086"/>
            <a:ext cx="8175172" cy="5658456"/>
          </a:xfrm>
          <a:prstGeom prst="rect">
            <a:avLst/>
          </a:prstGeom>
        </p:spPr>
        <p:txBody>
          <a:bodyPr vert="horz" lIns="91440" tIns="45720" rIns="91440" bIns="45720" rtlCol="0">
            <a:normAutofit/>
          </a:bodyPr>
          <a:lstStyle>
            <a:lvl1pPr marL="342900" indent="-342900" algn="l" defTabSz="914400" rtl="0" eaLnBrk="1" latinLnBrk="0" hangingPunct="1">
              <a:lnSpc>
                <a:spcPts val="3640"/>
              </a:lnSpc>
              <a:spcBef>
                <a:spcPct val="20000"/>
              </a:spcBef>
              <a:spcAft>
                <a:spcPts val="700"/>
              </a:spcAft>
              <a:buClr>
                <a:srgbClr val="8C101D"/>
              </a:buClr>
              <a:buFont typeface="Wingdings" charset="2"/>
              <a:buChar char="§"/>
              <a:defRPr sz="3200" kern="1200" baseline="0">
                <a:solidFill>
                  <a:schemeClr val="tx1"/>
                </a:solidFill>
                <a:latin typeface="Univers 55" charset="0"/>
                <a:ea typeface="Univers 55" charset="0"/>
                <a:cs typeface="Univers 55" charset="0"/>
              </a:defRPr>
            </a:lvl1pPr>
            <a:lvl2pPr marL="742950" indent="-285750" algn="l" defTabSz="914400" rtl="0" eaLnBrk="1" latinLnBrk="0" hangingPunct="1">
              <a:spcBef>
                <a:spcPct val="20000"/>
              </a:spcBef>
              <a:buFont typeface="Arial" pitchFamily="34" charset="0"/>
              <a:buChar char="–"/>
              <a:defRPr sz="2800" kern="1200" baseline="0">
                <a:solidFill>
                  <a:srgbClr val="8C101D"/>
                </a:solidFill>
                <a:latin typeface="Univers 55" charset="0"/>
                <a:ea typeface="Univers 55" charset="0"/>
                <a:cs typeface="Univers 55"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Univers 55" charset="0"/>
                <a:ea typeface="Univers 55" charset="0"/>
                <a:cs typeface="Univers 55"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Univers 55" charset="0"/>
                <a:ea typeface="Univers 55" charset="0"/>
                <a:cs typeface="Univers 55"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Univers 55" charset="0"/>
                <a:ea typeface="Univers 55" charset="0"/>
                <a:cs typeface="Univers 55"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Historic Resources</a:t>
            </a:r>
          </a:p>
          <a:p>
            <a:r>
              <a:rPr lang="en-US" dirty="0"/>
              <a:t>Natural Resources</a:t>
            </a:r>
          </a:p>
          <a:p>
            <a:r>
              <a:rPr lang="en-US" dirty="0"/>
              <a:t>Health and Safety</a:t>
            </a:r>
          </a:p>
          <a:p>
            <a:r>
              <a:rPr lang="en-US" dirty="0"/>
              <a:t>Economic Development</a:t>
            </a:r>
          </a:p>
          <a:p>
            <a:pPr lvl="1"/>
            <a:endParaRPr lang="en-US" sz="2000" dirty="0"/>
          </a:p>
        </p:txBody>
      </p:sp>
    </p:spTree>
    <p:extLst>
      <p:ext uri="{BB962C8B-B14F-4D97-AF65-F5344CB8AC3E}">
        <p14:creationId xmlns:p14="http://schemas.microsoft.com/office/powerpoint/2010/main" val="2020641279"/>
      </p:ext>
    </p:extLst>
  </p:cSld>
  <p:clrMapOvr>
    <a:masterClrMapping/>
  </p:clrMapOvr>
  <mc:AlternateContent xmlns:mc="http://schemas.openxmlformats.org/markup-compatibility/2006" xmlns:p14="http://schemas.microsoft.com/office/powerpoint/2010/main">
    <mc:Choice Requires="p14">
      <p:transition spd="slow" p14:dur="2000" advTm="23688"/>
    </mc:Choice>
    <mc:Fallback xmlns="">
      <p:transition spd="slow" advTm="2368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C5402A-7D64-479A-A02A-F27C65FAECCC}"/>
              </a:ext>
            </a:extLst>
          </p:cNvPr>
          <p:cNvSpPr>
            <a:spLocks noGrp="1"/>
          </p:cNvSpPr>
          <p:nvPr>
            <p:ph type="title"/>
          </p:nvPr>
        </p:nvSpPr>
        <p:spPr/>
        <p:txBody>
          <a:bodyPr/>
          <a:lstStyle/>
          <a:p>
            <a:r>
              <a:rPr lang="en-US" dirty="0"/>
              <a:t>How does the General Plan affect you?</a:t>
            </a:r>
          </a:p>
        </p:txBody>
      </p:sp>
      <p:sp>
        <p:nvSpPr>
          <p:cNvPr id="6" name="Content Placeholder 5">
            <a:extLst>
              <a:ext uri="{FF2B5EF4-FFF2-40B4-BE49-F238E27FC236}">
                <a16:creationId xmlns:a16="http://schemas.microsoft.com/office/drawing/2014/main" id="{F0C1F7B1-21D1-4872-936F-DA11DBFE3D2E}"/>
              </a:ext>
            </a:extLst>
          </p:cNvPr>
          <p:cNvSpPr>
            <a:spLocks noGrp="1"/>
          </p:cNvSpPr>
          <p:nvPr>
            <p:ph idx="1"/>
          </p:nvPr>
        </p:nvSpPr>
        <p:spPr>
          <a:xfrm>
            <a:off x="544286" y="1219200"/>
            <a:ext cx="7293428" cy="5638800"/>
          </a:xfrm>
        </p:spPr>
        <p:txBody>
          <a:bodyPr>
            <a:noAutofit/>
          </a:bodyPr>
          <a:lstStyle/>
          <a:p>
            <a:pPr>
              <a:lnSpc>
                <a:spcPct val="100000"/>
              </a:lnSpc>
            </a:pPr>
            <a:r>
              <a:rPr lang="en-US" dirty="0"/>
              <a:t>Determines how you and your neighbors can develop and use property</a:t>
            </a:r>
          </a:p>
          <a:p>
            <a:pPr>
              <a:lnSpc>
                <a:spcPct val="100000"/>
              </a:lnSpc>
            </a:pPr>
            <a:r>
              <a:rPr lang="en-US" dirty="0"/>
              <a:t>Location for new housing, businesses </a:t>
            </a:r>
          </a:p>
          <a:p>
            <a:pPr>
              <a:lnSpc>
                <a:spcPct val="100000"/>
              </a:lnSpc>
            </a:pPr>
            <a:r>
              <a:rPr lang="en-US" dirty="0"/>
              <a:t>How you get around </a:t>
            </a:r>
          </a:p>
          <a:p>
            <a:pPr>
              <a:lnSpc>
                <a:spcPct val="100000"/>
              </a:lnSpc>
            </a:pPr>
            <a:r>
              <a:rPr lang="en-US" dirty="0"/>
              <a:t>The look and feel of the Napa community as a whole</a:t>
            </a:r>
          </a:p>
          <a:p>
            <a:pPr>
              <a:lnSpc>
                <a:spcPct val="100000"/>
              </a:lnSpc>
            </a:pPr>
            <a:r>
              <a:rPr lang="en-US" dirty="0"/>
              <a:t>Health and safety issues for the benefit of the entire community.</a:t>
            </a:r>
          </a:p>
        </p:txBody>
      </p:sp>
      <p:sp>
        <p:nvSpPr>
          <p:cNvPr id="13" name="Rectangle 12">
            <a:extLst>
              <a:ext uri="{FF2B5EF4-FFF2-40B4-BE49-F238E27FC236}">
                <a16:creationId xmlns:a16="http://schemas.microsoft.com/office/drawing/2014/main" id="{EED70371-E79B-4E16-A563-89C9AC23CDF2}"/>
              </a:ext>
            </a:extLst>
          </p:cNvPr>
          <p:cNvSpPr/>
          <p:nvPr/>
        </p:nvSpPr>
        <p:spPr>
          <a:xfrm>
            <a:off x="8967020" y="5024284"/>
            <a:ext cx="1700981" cy="1833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traffic light on a city street&#10;&#10;Description automatically generated">
            <a:extLst>
              <a:ext uri="{FF2B5EF4-FFF2-40B4-BE49-F238E27FC236}">
                <a16:creationId xmlns:a16="http://schemas.microsoft.com/office/drawing/2014/main" id="{3641EC34-B972-4626-BFA7-784756FAAE1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50089" y="1003769"/>
            <a:ext cx="3841911" cy="2881434"/>
          </a:xfrm>
          <a:prstGeom prst="rect">
            <a:avLst/>
          </a:prstGeom>
        </p:spPr>
      </p:pic>
      <p:pic>
        <p:nvPicPr>
          <p:cNvPr id="10" name="Picture 9" descr="A picture containing grass, outdoor, kite, park&#10;&#10;Description automatically generated">
            <a:extLst>
              <a:ext uri="{FF2B5EF4-FFF2-40B4-BE49-F238E27FC236}">
                <a16:creationId xmlns:a16="http://schemas.microsoft.com/office/drawing/2014/main" id="{637A818F-EC3E-495C-A4C1-8085855A05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50088" y="3974572"/>
            <a:ext cx="3841912" cy="2881435"/>
          </a:xfrm>
          <a:prstGeom prst="rect">
            <a:avLst/>
          </a:prstGeom>
        </p:spPr>
      </p:pic>
    </p:spTree>
    <p:extLst>
      <p:ext uri="{BB962C8B-B14F-4D97-AF65-F5344CB8AC3E}">
        <p14:creationId xmlns:p14="http://schemas.microsoft.com/office/powerpoint/2010/main" val="1607963991"/>
      </p:ext>
    </p:extLst>
  </p:cSld>
  <p:clrMapOvr>
    <a:masterClrMapping/>
  </p:clrMapOvr>
  <mc:AlternateContent xmlns:mc="http://schemas.openxmlformats.org/markup-compatibility/2006" xmlns:p14="http://schemas.microsoft.com/office/powerpoint/2010/main">
    <mc:Choice Requires="p14">
      <p:transition spd="slow" p14:dur="2000" advTm="27567"/>
    </mc:Choice>
    <mc:Fallback xmlns="">
      <p:transition spd="slow" advTm="2756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0299-1661-A64A-A031-9F5F1C632760}"/>
              </a:ext>
            </a:extLst>
          </p:cNvPr>
          <p:cNvSpPr>
            <a:spLocks noGrp="1"/>
          </p:cNvSpPr>
          <p:nvPr>
            <p:ph type="title"/>
          </p:nvPr>
        </p:nvSpPr>
        <p:spPr/>
        <p:txBody>
          <a:bodyPr/>
          <a:lstStyle/>
          <a:p>
            <a:r>
              <a:rPr lang="en-US" dirty="0"/>
              <a:t>2. Vision and Guiding Principles</a:t>
            </a:r>
          </a:p>
        </p:txBody>
      </p:sp>
      <p:sp>
        <p:nvSpPr>
          <p:cNvPr id="3" name="Content Placeholder 2">
            <a:extLst>
              <a:ext uri="{FF2B5EF4-FFF2-40B4-BE49-F238E27FC236}">
                <a16:creationId xmlns:a16="http://schemas.microsoft.com/office/drawing/2014/main" id="{A6479DC7-4665-CE4D-AB3F-BA483A35BB56}"/>
              </a:ext>
            </a:extLst>
          </p:cNvPr>
          <p:cNvSpPr>
            <a:spLocks noGrp="1"/>
          </p:cNvSpPr>
          <p:nvPr>
            <p:ph sz="half" idx="1"/>
          </p:nvPr>
        </p:nvSpPr>
        <p:spPr>
          <a:xfrm>
            <a:off x="533400" y="1288026"/>
            <a:ext cx="6368143" cy="5454374"/>
          </a:xfrm>
        </p:spPr>
        <p:txBody>
          <a:bodyPr>
            <a:normAutofit/>
          </a:bodyPr>
          <a:lstStyle/>
          <a:p>
            <a:r>
              <a:rPr lang="en-US" sz="3200" dirty="0">
                <a:latin typeface="Univers 55"/>
              </a:rPr>
              <a:t>Draft Vision and Guiding Principles have been developed based on previous outreach</a:t>
            </a:r>
          </a:p>
          <a:p>
            <a:r>
              <a:rPr lang="en-US" sz="3200" dirty="0">
                <a:latin typeface="Univers 55"/>
              </a:rPr>
              <a:t>Will be finalized and included in the General Plan</a:t>
            </a:r>
          </a:p>
          <a:p>
            <a:r>
              <a:rPr lang="en-US" sz="3200" dirty="0">
                <a:latin typeface="Univers 55"/>
              </a:rPr>
              <a:t>Available to download and view  at </a:t>
            </a:r>
            <a:r>
              <a:rPr lang="en-US" sz="3200" b="1" u="sng" dirty="0">
                <a:solidFill>
                  <a:srgbClr val="8C101D"/>
                </a:solidFill>
                <a:latin typeface="Univers 55"/>
              </a:rPr>
              <a:t>Napa2040.com</a:t>
            </a:r>
          </a:p>
          <a:p>
            <a:endParaRPr lang="en-US" sz="3200" dirty="0">
              <a:latin typeface="Univers 55"/>
            </a:endParaRPr>
          </a:p>
        </p:txBody>
      </p:sp>
      <p:pic>
        <p:nvPicPr>
          <p:cNvPr id="5" name="Picture 4" descr="A screenshot of a cell phone&#10;&#10;Description automatically generated">
            <a:extLst>
              <a:ext uri="{FF2B5EF4-FFF2-40B4-BE49-F238E27FC236}">
                <a16:creationId xmlns:a16="http://schemas.microsoft.com/office/drawing/2014/main" id="{4679D77E-381B-4EDA-A096-462D3B65DB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7999" y="115600"/>
            <a:ext cx="2524002" cy="3266356"/>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A6541CE8-8380-4332-B7CC-F1B25337D99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41947" y="133168"/>
            <a:ext cx="2524002" cy="3266356"/>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id="{17005379-4CF1-4833-9F2C-CEBCFAC1F8D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42318" y="3468689"/>
            <a:ext cx="2521274" cy="3262825"/>
          </a:xfrm>
          <a:prstGeom prst="rect">
            <a:avLst/>
          </a:prstGeom>
        </p:spPr>
      </p:pic>
      <p:pic>
        <p:nvPicPr>
          <p:cNvPr id="8" name="Picture 7" descr="A screenshot of a social media post&#10;&#10;Description automatically generated">
            <a:extLst>
              <a:ext uri="{FF2B5EF4-FFF2-40B4-BE49-F238E27FC236}">
                <a16:creationId xmlns:a16="http://schemas.microsoft.com/office/drawing/2014/main" id="{44D198DB-86BA-484D-B16E-F50548D19EA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65950" y="3479575"/>
            <a:ext cx="2521766" cy="3262825"/>
          </a:xfrm>
          <a:prstGeom prst="rect">
            <a:avLst/>
          </a:prstGeom>
        </p:spPr>
      </p:pic>
    </p:spTree>
    <p:extLst>
      <p:ext uri="{BB962C8B-B14F-4D97-AF65-F5344CB8AC3E}">
        <p14:creationId xmlns:p14="http://schemas.microsoft.com/office/powerpoint/2010/main" val="3742533989"/>
      </p:ext>
    </p:extLst>
  </p:cSld>
  <p:clrMapOvr>
    <a:masterClrMapping/>
  </p:clrMapOvr>
  <mc:AlternateContent xmlns:mc="http://schemas.openxmlformats.org/markup-compatibility/2006" xmlns:p14="http://schemas.microsoft.com/office/powerpoint/2010/main">
    <mc:Choice Requires="p14">
      <p:transition spd="slow" p14:dur="2000" advTm="24412"/>
    </mc:Choice>
    <mc:Fallback xmlns="">
      <p:transition spd="slow" advTm="24412"/>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2632</TotalTime>
  <Words>1962</Words>
  <Application>Microsoft Office PowerPoint</Application>
  <PresentationFormat>Widescreen</PresentationFormat>
  <Paragraphs>185</Paragraphs>
  <Slides>39</Slides>
  <Notes>9</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Calibri</vt:lpstr>
      <vt:lpstr>Futura Medium</vt:lpstr>
      <vt:lpstr>Gill Sans MT</vt:lpstr>
      <vt:lpstr>Times New Roman</vt:lpstr>
      <vt:lpstr>univers</vt:lpstr>
      <vt:lpstr>Univers 55</vt:lpstr>
      <vt:lpstr>Univers LT Std 55 Roman</vt:lpstr>
      <vt:lpstr>Verdana</vt:lpstr>
      <vt:lpstr>Wingdings</vt:lpstr>
      <vt:lpstr>Office Theme</vt:lpstr>
      <vt:lpstr>PowerPoint Presentation</vt:lpstr>
      <vt:lpstr>Agenda</vt:lpstr>
      <vt:lpstr>Process and Schedule</vt:lpstr>
      <vt:lpstr>Who is in this meeting?</vt:lpstr>
      <vt:lpstr>What is a General Plan?</vt:lpstr>
      <vt:lpstr>General Plan Requirements</vt:lpstr>
      <vt:lpstr>General Plan Topics/”Elements”</vt:lpstr>
      <vt:lpstr>How does the General Plan affect you?</vt:lpstr>
      <vt:lpstr>2. Vision and Guiding Principles</vt:lpstr>
      <vt:lpstr>2. Vision and Guiding Principles</vt:lpstr>
      <vt:lpstr>2. Vision and Guiding Principles</vt:lpstr>
      <vt:lpstr>2. Vision and Guiding Principles</vt:lpstr>
      <vt:lpstr>2. Vision and Guiding Principles Review</vt:lpstr>
      <vt:lpstr>Poll on Guiding Principles</vt:lpstr>
      <vt:lpstr>3. Focus Areas and Possibilities</vt:lpstr>
      <vt:lpstr>PowerPoint Presentation</vt:lpstr>
      <vt:lpstr>PowerPoint Presentation</vt:lpstr>
      <vt:lpstr>Corridors and  Downtown</vt:lpstr>
      <vt:lpstr>Jefferson Street</vt:lpstr>
      <vt:lpstr>PowerPoint Presentation</vt:lpstr>
      <vt:lpstr>PowerPoint Presentation</vt:lpstr>
      <vt:lpstr>PowerPoint Presentation</vt:lpstr>
      <vt:lpstr>Trancas Street</vt:lpstr>
      <vt:lpstr>PowerPoint Presentation</vt:lpstr>
      <vt:lpstr>PowerPoint Presentation</vt:lpstr>
      <vt:lpstr>Trancas Street: Question 2: Which one of the options do you like best?</vt:lpstr>
      <vt:lpstr>Soscol and Lincoln Focus Area</vt:lpstr>
      <vt:lpstr>PowerPoint Presentation</vt:lpstr>
      <vt:lpstr>PowerPoint Presentation</vt:lpstr>
      <vt:lpstr>PowerPoint Presentation</vt:lpstr>
      <vt:lpstr>Soscol and Imola Focus Area</vt:lpstr>
      <vt:lpstr>PowerPoint Presentation</vt:lpstr>
      <vt:lpstr>PowerPoint Presentation</vt:lpstr>
      <vt:lpstr>PowerPoint Presentation</vt:lpstr>
      <vt:lpstr>4. Conclusion and Next Steps</vt:lpstr>
      <vt:lpstr>Further Community Outreach Opportunities</vt:lpstr>
      <vt:lpstr>Project Resources</vt:lpstr>
      <vt:lpstr>Contact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Martin</dc:creator>
  <cp:lastModifiedBy>Brendan Hurley</cp:lastModifiedBy>
  <cp:revision>109</cp:revision>
  <cp:lastPrinted>2020-07-22T23:07:10Z</cp:lastPrinted>
  <dcterms:created xsi:type="dcterms:W3CDTF">2012-01-13T21:24:10Z</dcterms:created>
  <dcterms:modified xsi:type="dcterms:W3CDTF">2020-07-23T23:38:21Z</dcterms:modified>
</cp:coreProperties>
</file>